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d737d83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fd737d83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ALEXANDER </a:t>
            </a:r>
            <a:endParaRPr/>
          </a:p>
          <a:p>
            <a:pPr indent="0" lvl="0" marL="0" rtl="0" algn="l">
              <a:spcBef>
                <a:spcPts val="0"/>
              </a:spcBef>
              <a:spcAft>
                <a:spcPts val="0"/>
              </a:spcAft>
              <a:buNone/>
            </a:pPr>
            <a:r>
              <a:rPr lang="en"/>
              <a:t>The writers did not have a primary focus on technology while </a:t>
            </a:r>
            <a:r>
              <a:rPr lang="en"/>
              <a:t>creating</a:t>
            </a:r>
            <a:r>
              <a:rPr lang="en"/>
              <a:t> this movie. Instead, they confronted the human struggle for control, and tried to find meaning in an otherwise meaningless universe with ultimate possibilities. To achieve this, they used the technology of verse jumping to demonstrate the tension between </a:t>
            </a:r>
            <a:r>
              <a:rPr lang="en"/>
              <a:t>maintaining</a:t>
            </a:r>
            <a:r>
              <a:rPr lang="en"/>
              <a:t> control and surrendering to the unpredictable nature of existence. Technology is </a:t>
            </a:r>
            <a:r>
              <a:rPr lang="en"/>
              <a:t>only</a:t>
            </a:r>
            <a:r>
              <a:rPr lang="en"/>
              <a:t> a tool to get this theme across.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fcac769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fcac769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t>
            </a:r>
            <a:endParaRPr/>
          </a:p>
          <a:p>
            <a:pPr indent="0" lvl="0" marL="0" rtl="0" algn="l">
              <a:spcBef>
                <a:spcPts val="0"/>
              </a:spcBef>
              <a:spcAft>
                <a:spcPts val="0"/>
              </a:spcAft>
              <a:buNone/>
            </a:pPr>
            <a:r>
              <a:rPr lang="en"/>
              <a:t>0:34:55 - “In your search to prove the </a:t>
            </a:r>
            <a:r>
              <a:rPr lang="en"/>
              <a:t>existence</a:t>
            </a:r>
            <a:r>
              <a:rPr lang="en"/>
              <a:t> of other universes, you </a:t>
            </a:r>
            <a:r>
              <a:rPr lang="en"/>
              <a:t>discovered a way to temporarily link your conscious to another version of yourself, accessing all of their memories, their skills, even their emotions” - Alpha Waymond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fd737d8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fd737d8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Arnav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lifepath map, it shows you all the different </a:t>
            </a:r>
            <a:r>
              <a:rPr lang="en"/>
              <a:t>decisions</a:t>
            </a:r>
            <a:r>
              <a:rPr lang="en"/>
              <a:t> you made and how they fractured off into different universes. The alphaverse has a tool that allows you to identify an action that creates a ‘slingshot’ that will launch you into a different verse; connecting your conscious.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fcac7691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fcac7691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fcac7691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cfcac7691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ALEXANDER KRAEMLING</a:t>
            </a:r>
            <a:endParaRPr/>
          </a:p>
          <a:p>
            <a:pPr indent="0" lvl="0" marL="0" rtl="0" algn="l">
              <a:spcBef>
                <a:spcPts val="0"/>
              </a:spcBef>
              <a:spcAft>
                <a:spcPts val="0"/>
              </a:spcAft>
              <a:buNone/>
            </a:pPr>
            <a:r>
              <a:rPr lang="en"/>
              <a:t>There are several risks involved in reality manipulation and verse jumping. For one, reality manipulation can easily be abused and is abused by Jobu Tupaki, who goes from multiverse to multiverse, destroying things with no checks on her power. Verse jumping also allows users to escape from any realities consequences to a new reality, and cause trouble there. There is no governance on the actions of these jumpers, causing significant problems. This results in a need for policy, and updated legal frameworks to regulate emerging technologies that can infringe on privacy.</a:t>
            </a:r>
            <a:endParaRPr/>
          </a:p>
          <a:p>
            <a:pPr indent="0" lvl="0" marL="0" rtl="0" algn="l">
              <a:spcBef>
                <a:spcPts val="0"/>
              </a:spcBef>
              <a:spcAft>
                <a:spcPts val="0"/>
              </a:spcAft>
              <a:buNone/>
            </a:pPr>
            <a:r>
              <a:rPr lang="en"/>
              <a:t>In the case of new </a:t>
            </a:r>
            <a:r>
              <a:rPr lang="en"/>
              <a:t>emerging</a:t>
            </a:r>
            <a:r>
              <a:rPr lang="en"/>
              <a:t> and pivotal technologies such as these, safeguards and transparency are essential to avoid overreach by those in control of those technologies.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fd737d83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fd737d83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Arnav</a:t>
            </a:r>
            <a:endParaRPr/>
          </a:p>
          <a:p>
            <a:pPr indent="0" lvl="0" marL="0" rtl="0" algn="l">
              <a:spcBef>
                <a:spcPts val="0"/>
              </a:spcBef>
              <a:spcAft>
                <a:spcPts val="0"/>
              </a:spcAft>
              <a:buNone/>
            </a:pPr>
            <a:r>
              <a:rPr lang="en"/>
              <a:t>Social Media is often linked to having similar aspects of information overload, </a:t>
            </a:r>
            <a:r>
              <a:rPr lang="en"/>
              <a:t>allowing individuals to connect virtually&gt; However, many associate the site as showing what they could be, similar to how Evelyn would seemingly get lost in other universes.The dangers of social media have often come into scrutiny and are subject to many studies, with one finding “</a:t>
            </a:r>
            <a:r>
              <a:rPr lang="en">
                <a:solidFill>
                  <a:schemeClr val="dk1"/>
                </a:solidFill>
              </a:rPr>
              <a:t>using </a:t>
            </a:r>
            <a:r>
              <a:rPr lang="en">
                <a:solidFill>
                  <a:schemeClr val="dk1"/>
                </a:solidFill>
              </a:rPr>
              <a:t>between 7 and 11 different social media platforms compared to respondents using only 2 or fewer platforms” </a:t>
            </a:r>
            <a:r>
              <a:rPr lang="en">
                <a:solidFill>
                  <a:schemeClr val="dk1"/>
                </a:solidFill>
              </a:rPr>
              <a:t>had a</a:t>
            </a:r>
            <a:r>
              <a:rPr lang="en">
                <a:solidFill>
                  <a:schemeClr val="dk1"/>
                </a:solidFill>
              </a:rPr>
              <a:t> “3 times greater odds of having high levels of depressive symptoms and a 3.2 times greater odds of having high levels of anxiety symptoms” [2]</a:t>
            </a:r>
            <a:r>
              <a:rPr lang="en" sz="1500">
                <a:solidFill>
                  <a:srgbClr val="212121"/>
                </a:solidFill>
                <a:highlight>
                  <a:srgbClr val="FFFFFF"/>
                </a:highlight>
                <a:latin typeface="Times New Roman"/>
                <a:ea typeface="Times New Roman"/>
                <a:cs typeface="Times New Roman"/>
                <a:sym typeface="Times New Roman"/>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fd737d838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fd737d838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Arnav</a:t>
            </a:r>
            <a:endParaRPr/>
          </a:p>
          <a:p>
            <a:pPr indent="0" lvl="0" marL="0" rtl="0" algn="l">
              <a:spcBef>
                <a:spcPts val="0"/>
              </a:spcBef>
              <a:spcAft>
                <a:spcPts val="0"/>
              </a:spcAft>
              <a:buNone/>
            </a:pPr>
            <a:r>
              <a:rPr lang="en"/>
              <a:t>The lifepath tool tracks a lot of personal/private data about someone, showing all the different versions that someone could be; some good, some bad. This tool opens up the possibility that the Alphaverse may choose to use this tool for their goal, </a:t>
            </a:r>
            <a:r>
              <a:rPr lang="en"/>
              <a:t>potentially</a:t>
            </a:r>
            <a:r>
              <a:rPr lang="en"/>
              <a:t> </a:t>
            </a:r>
            <a:r>
              <a:rPr lang="en"/>
              <a:t>interfering</a:t>
            </a:r>
            <a:r>
              <a:rPr lang="en"/>
              <a:t> with other universes, without any reasoning other than it is our mission.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W</a:t>
            </a:r>
            <a:r>
              <a:rPr lang="en" sz="1300">
                <a:solidFill>
                  <a:srgbClr val="595959"/>
                </a:solidFill>
                <a:latin typeface="Lato"/>
                <a:ea typeface="Lato"/>
                <a:cs typeface="Lato"/>
                <a:sym typeface="Lato"/>
              </a:rPr>
              <a:t>hen people are jumped to, they are not aware of what is happening. </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fcac7691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fcac7691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Alexander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fd737d83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cfd737d83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f4018856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f4018856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While not the focus, the core concept inevitably raises these philosophical issues</a:t>
            </a:r>
            <a:endParaRPr/>
          </a:p>
          <a:p>
            <a:pPr indent="-298450" lvl="0" marL="457200" rtl="0" algn="l">
              <a:lnSpc>
                <a:spcPct val="115000"/>
              </a:lnSpc>
              <a:spcBef>
                <a:spcPts val="0"/>
              </a:spcBef>
              <a:spcAft>
                <a:spcPts val="0"/>
              </a:spcAft>
              <a:buSzPts val="1100"/>
              <a:buChar char="●"/>
            </a:pPr>
            <a:r>
              <a:rPr lang="en"/>
              <a:t>Questions autonomy when minds/memories can be overwritten across realities</a:t>
            </a:r>
            <a:endParaRPr/>
          </a:p>
          <a:p>
            <a:pPr indent="-298450" lvl="0" marL="457200" rtl="0" algn="l">
              <a:lnSpc>
                <a:spcPct val="115000"/>
              </a:lnSpc>
              <a:spcBef>
                <a:spcPts val="0"/>
              </a:spcBef>
              <a:spcAft>
                <a:spcPts val="0"/>
              </a:spcAft>
              <a:buSzPts val="1100"/>
              <a:buChar char="●"/>
            </a:pPr>
            <a:r>
              <a:rPr lang="en"/>
              <a:t>Parallels current privacy debates around emerging tech capabilities</a:t>
            </a:r>
            <a:endParaRPr/>
          </a:p>
          <a:p>
            <a:pPr indent="-298450" lvl="0" marL="457200" rtl="0" algn="l">
              <a:lnSpc>
                <a:spcPct val="115000"/>
              </a:lnSpc>
              <a:spcBef>
                <a:spcPts val="0"/>
              </a:spcBef>
              <a:spcAft>
                <a:spcPts val="0"/>
              </a:spcAft>
              <a:buSzPts val="1100"/>
              <a:buChar char="●"/>
            </a:pPr>
            <a:r>
              <a:rPr lang="en"/>
              <a:t>Overarching theme of needing to embrace the unknown versus desire for order</a:t>
            </a:r>
            <a:endParaRPr/>
          </a:p>
          <a:p>
            <a:pPr indent="-298450" lvl="0" marL="457200" rtl="0" algn="l">
              <a:lnSpc>
                <a:spcPct val="115000"/>
              </a:lnSpc>
              <a:spcBef>
                <a:spcPts val="0"/>
              </a:spcBef>
              <a:spcAft>
                <a:spcPts val="0"/>
              </a:spcAft>
              <a:buSzPts val="1100"/>
              <a:buChar char="●"/>
            </a:pPr>
            <a:r>
              <a:rPr lang="en"/>
              <a:t>Character arcs confront struggle of when to exert control versus "let go"</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f401885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6f401885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rPr lang="en"/>
              <a:t>Movie is split into 3 sections, e,e,aao</a:t>
            </a:r>
            <a:endParaRPr/>
          </a:p>
          <a:p>
            <a:pPr indent="0" lvl="0" marL="0" rtl="0" algn="l">
              <a:spcBef>
                <a:spcPts val="0"/>
              </a:spcBef>
              <a:spcAft>
                <a:spcPts val="0"/>
              </a:spcAft>
              <a:buNone/>
            </a:pPr>
            <a:r>
              <a:rPr lang="en"/>
              <a:t>Evelyn and waymond middle aged couple, 1 daughter, chinese immigrants who moved to open laundromat</a:t>
            </a:r>
            <a:endParaRPr/>
          </a:p>
          <a:p>
            <a:pPr indent="0" lvl="0" marL="0" rtl="0" algn="l">
              <a:spcBef>
                <a:spcPts val="0"/>
              </a:spcBef>
              <a:spcAft>
                <a:spcPts val="0"/>
              </a:spcAft>
              <a:buNone/>
            </a:pPr>
            <a:r>
              <a:rPr lang="en"/>
              <a:t>Buisness is ok, but taxes are screwed up and evelyn uncovers divorce papers under the tax papers</a:t>
            </a:r>
            <a:endParaRPr/>
          </a:p>
          <a:p>
            <a:pPr indent="0" lvl="0" marL="0" rtl="0" algn="l">
              <a:spcBef>
                <a:spcPts val="0"/>
              </a:spcBef>
              <a:spcAft>
                <a:spcPts val="0"/>
              </a:spcAft>
              <a:buNone/>
            </a:pPr>
            <a:r>
              <a:rPr lang="en"/>
              <a:t>Evelyn father visiting from china, joy tries to introduce gf but evelyn hijacks conversation and introduces her as friend</a:t>
            </a:r>
            <a:endParaRPr/>
          </a:p>
          <a:p>
            <a:pPr indent="0" lvl="0" marL="0" rtl="0" algn="l">
              <a:spcBef>
                <a:spcPts val="0"/>
              </a:spcBef>
              <a:spcAft>
                <a:spcPts val="0"/>
              </a:spcAft>
              <a:buNone/>
            </a:pPr>
            <a:r>
              <a:rPr lang="en"/>
              <a:t>Evelyn is at rock bottom, and is the worst version of herself through all verses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fd737d8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fd737d8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 APA cited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fd737d83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fd737d83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JAN</a:t>
            </a:r>
            <a:endParaRPr/>
          </a:p>
          <a:p>
            <a:pPr indent="-298450" lvl="0" marL="457200" rtl="0" algn="l">
              <a:lnSpc>
                <a:spcPct val="115000"/>
              </a:lnSpc>
              <a:spcBef>
                <a:spcPts val="0"/>
              </a:spcBef>
              <a:spcAft>
                <a:spcPts val="0"/>
              </a:spcAft>
              <a:buSzPts val="1100"/>
              <a:buChar char="●"/>
            </a:pPr>
            <a:r>
              <a:rPr lang="en"/>
              <a:t>This scene establishes the core sci-fi premise of the film</a:t>
            </a:r>
            <a:endParaRPr/>
          </a:p>
          <a:p>
            <a:pPr indent="-298450" lvl="0" marL="457200" rtl="0" algn="l">
              <a:lnSpc>
                <a:spcPct val="115000"/>
              </a:lnSpc>
              <a:spcBef>
                <a:spcPts val="0"/>
              </a:spcBef>
              <a:spcAft>
                <a:spcPts val="0"/>
              </a:spcAft>
              <a:buSzPts val="1100"/>
              <a:buChar char="●"/>
            </a:pPr>
            <a:r>
              <a:rPr lang="en"/>
              <a:t>Evelyn's first exposure to the strange "verse jumping" technology</a:t>
            </a:r>
            <a:endParaRPr/>
          </a:p>
          <a:p>
            <a:pPr indent="-298450" lvl="0" marL="457200" rtl="0" algn="l">
              <a:lnSpc>
                <a:spcPct val="115000"/>
              </a:lnSpc>
              <a:spcBef>
                <a:spcPts val="0"/>
              </a:spcBef>
              <a:spcAft>
                <a:spcPts val="0"/>
              </a:spcAft>
              <a:buSzPts val="1100"/>
              <a:buChar char="●"/>
            </a:pPr>
            <a:r>
              <a:rPr lang="en"/>
              <a:t>Sets up how she can transcend limits of her current self/reality</a:t>
            </a:r>
            <a:endParaRPr/>
          </a:p>
          <a:p>
            <a:pPr indent="-298450" lvl="0" marL="457200" rtl="0" algn="l">
              <a:lnSpc>
                <a:spcPct val="115000"/>
              </a:lnSpc>
              <a:spcBef>
                <a:spcPts val="0"/>
              </a:spcBef>
              <a:spcAft>
                <a:spcPts val="0"/>
              </a:spcAft>
              <a:buSzPts val="1100"/>
              <a:buChar char="●"/>
            </a:pPr>
            <a:r>
              <a:rPr lang="en"/>
              <a:t>Foreshadows the profound identity crises this ability will trigger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fd737d838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fd737d838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Verse jumping isnt always sunshine and roses</a:t>
            </a:r>
            <a:endParaRPr/>
          </a:p>
          <a:p>
            <a:pPr indent="0" lvl="0" marL="0" rtl="0" algn="l">
              <a:spcBef>
                <a:spcPts val="0"/>
              </a:spcBef>
              <a:spcAft>
                <a:spcPts val="0"/>
              </a:spcAft>
              <a:buNone/>
            </a:pPr>
            <a:r>
              <a:rPr lang="en"/>
              <a:t>Performing wrong action can result in connecting to strange universes</a:t>
            </a:r>
            <a:endParaRPr/>
          </a:p>
          <a:p>
            <a:pPr indent="0" lvl="0" marL="0" rtl="0" algn="l">
              <a:spcBef>
                <a:spcPts val="0"/>
              </a:spcBef>
              <a:spcAft>
                <a:spcPts val="0"/>
              </a:spcAft>
              <a:buNone/>
            </a:pPr>
            <a:r>
              <a:rPr lang="en"/>
              <a:t>Hot dog hand universe, people play piano w their feet, two people really love eachother they get the condiments out, something or other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fe9233e7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fe9233e7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fd737d8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fd737d8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Alexander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fd737d83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fd737d83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rgbClr val="595959"/>
                </a:solidFill>
                <a:latin typeface="Lato"/>
                <a:ea typeface="Lato"/>
                <a:cs typeface="Lato"/>
                <a:sym typeface="Lato"/>
              </a:rPr>
              <a:t>JAN</a:t>
            </a:r>
            <a:endParaRPr sz="1300">
              <a:solidFill>
                <a:srgbClr val="595959"/>
              </a:solidFill>
              <a:latin typeface="Lato"/>
              <a:ea typeface="Lato"/>
              <a:cs typeface="Lato"/>
              <a:sym typeface="Lato"/>
            </a:endParaRPr>
          </a:p>
          <a:p>
            <a:pPr indent="0" lvl="0" marL="0" rtl="0" algn="l">
              <a:lnSpc>
                <a:spcPct val="150000"/>
              </a:lnSpc>
              <a:spcBef>
                <a:spcPts val="1200"/>
              </a:spcBef>
              <a:spcAft>
                <a:spcPts val="0"/>
              </a:spcAft>
              <a:buNone/>
            </a:pPr>
            <a:r>
              <a:rPr lang="en" sz="1300">
                <a:solidFill>
                  <a:srgbClr val="595959"/>
                </a:solidFill>
                <a:latin typeface="Lato"/>
                <a:ea typeface="Lato"/>
                <a:cs typeface="Lato"/>
                <a:sym typeface="Lato"/>
              </a:rPr>
              <a:t>Evelyn and the viewer are introduced to the everything bagel</a:t>
            </a:r>
            <a:endParaRPr/>
          </a:p>
          <a:p>
            <a:pPr indent="-298450" lvl="0" marL="457200" rtl="0" algn="l">
              <a:lnSpc>
                <a:spcPct val="115000"/>
              </a:lnSpc>
              <a:spcBef>
                <a:spcPts val="1200"/>
              </a:spcBef>
              <a:spcAft>
                <a:spcPts val="0"/>
              </a:spcAft>
              <a:buSzPts val="1100"/>
              <a:buChar char="●"/>
            </a:pPr>
            <a:r>
              <a:rPr lang="en"/>
              <a:t>Creation of Jobu Tupaki</a:t>
            </a:r>
            <a:endParaRPr/>
          </a:p>
          <a:p>
            <a:pPr indent="-298450" lvl="0" marL="457200" rtl="0" algn="l">
              <a:lnSpc>
                <a:spcPct val="115000"/>
              </a:lnSpc>
              <a:spcBef>
                <a:spcPts val="0"/>
              </a:spcBef>
              <a:spcAft>
                <a:spcPts val="0"/>
              </a:spcAft>
              <a:buSzPts val="1100"/>
              <a:buChar char="●"/>
            </a:pPr>
            <a:r>
              <a:rPr lang="en"/>
              <a:t>The bagel is a symbolic centerpiece loaded with metaphysical significance</a:t>
            </a:r>
            <a:endParaRPr/>
          </a:p>
          <a:p>
            <a:pPr indent="-298450" lvl="0" marL="457200" rtl="0" algn="l">
              <a:lnSpc>
                <a:spcPct val="115000"/>
              </a:lnSpc>
              <a:spcBef>
                <a:spcPts val="0"/>
              </a:spcBef>
              <a:spcAft>
                <a:spcPts val="0"/>
              </a:spcAft>
              <a:buSzPts val="1100"/>
              <a:buChar char="●"/>
            </a:pPr>
            <a:r>
              <a:rPr lang="en"/>
              <a:t>It embodies the film's exploration of finding meaning in the overwhelmingly infinite</a:t>
            </a:r>
            <a:endParaRPr/>
          </a:p>
          <a:p>
            <a:pPr indent="-298450" lvl="0" marL="457200" rtl="0" algn="l">
              <a:lnSpc>
                <a:spcPct val="115000"/>
              </a:lnSpc>
              <a:spcBef>
                <a:spcPts val="0"/>
              </a:spcBef>
              <a:spcAft>
                <a:spcPts val="0"/>
              </a:spcAft>
              <a:buSzPts val="1100"/>
              <a:buChar char="●"/>
            </a:pPr>
            <a:r>
              <a:rPr lang="en"/>
              <a:t>Evelyn's journey to accept the bagel's chaotic everything-ness is pivotal</a:t>
            </a:r>
            <a:endParaRPr/>
          </a:p>
          <a:p>
            <a:pPr indent="-298450" lvl="0" marL="457200" rtl="0" algn="l">
              <a:lnSpc>
                <a:spcPct val="115000"/>
              </a:lnSpc>
              <a:spcBef>
                <a:spcPts val="0"/>
              </a:spcBef>
              <a:spcAft>
                <a:spcPts val="0"/>
              </a:spcAft>
              <a:buSzPts val="1100"/>
              <a:buChar char="●"/>
            </a:pPr>
            <a:r>
              <a:rPr lang="en"/>
              <a:t>Everything that has existed, currently exists, </a:t>
            </a:r>
            <a:r>
              <a:rPr lang="en"/>
              <a:t>and will ever exist is in the bagel</a:t>
            </a:r>
            <a:endParaRPr/>
          </a:p>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fd737d8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fd737d8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Evelyn gains skills from many universes to fight jobu tupaki or at least understand her</a:t>
            </a:r>
            <a:endParaRPr/>
          </a:p>
          <a:p>
            <a:pPr indent="0" lvl="0" marL="0" rtl="0" algn="l">
              <a:spcBef>
                <a:spcPts val="0"/>
              </a:spcBef>
              <a:spcAft>
                <a:spcPts val="0"/>
              </a:spcAft>
              <a:buNone/>
            </a:pPr>
            <a:r>
              <a:rPr lang="en"/>
              <a:t>She tries to understand why her daughter wants to leave it all behind</a:t>
            </a:r>
            <a:endParaRPr/>
          </a:p>
          <a:p>
            <a:pPr indent="0" lvl="0" marL="0" rtl="0" algn="l">
              <a:spcBef>
                <a:spcPts val="0"/>
              </a:spcBef>
              <a:spcAft>
                <a:spcPts val="0"/>
              </a:spcAft>
              <a:buNone/>
            </a:pPr>
            <a:r>
              <a:rPr lang="en"/>
              <a:t>This leads to them becoming rocks in a universe where no life has evolved at all</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fd737d838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fd737d838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Evelyn is fully </a:t>
            </a:r>
            <a:r>
              <a:rPr lang="en"/>
              <a:t>committed</a:t>
            </a:r>
            <a:r>
              <a:rPr lang="en"/>
              <a:t> to mending her relationship with jobu and waymond</a:t>
            </a:r>
            <a:endParaRPr/>
          </a:p>
          <a:p>
            <a:pPr indent="0" lvl="0" marL="0" rtl="0" algn="l">
              <a:spcBef>
                <a:spcPts val="0"/>
              </a:spcBef>
              <a:spcAft>
                <a:spcPts val="0"/>
              </a:spcAft>
              <a:buNone/>
            </a:pPr>
            <a:r>
              <a:rPr lang="en"/>
              <a:t>She meets waymond in other universes to understand him better</a:t>
            </a:r>
            <a:endParaRPr/>
          </a:p>
          <a:p>
            <a:pPr indent="0" lvl="0" marL="0" rtl="0" algn="l">
              <a:spcBef>
                <a:spcPts val="0"/>
              </a:spcBef>
              <a:spcAft>
                <a:spcPts val="0"/>
              </a:spcAft>
              <a:buNone/>
            </a:pPr>
            <a:r>
              <a:rPr lang="en"/>
              <a:t>Big fight to try and stop jobu from entering the bagel</a:t>
            </a:r>
            <a:endParaRPr/>
          </a:p>
          <a:p>
            <a:pPr indent="0" lvl="0" marL="0" rtl="0" algn="l">
              <a:spcBef>
                <a:spcPts val="0"/>
              </a:spcBef>
              <a:spcAft>
                <a:spcPts val="0"/>
              </a:spcAft>
              <a:buNone/>
            </a:pPr>
            <a:r>
              <a:rPr lang="en"/>
              <a:t>This doesn’t fix everything, but she agrees to not enter the bagel</a:t>
            </a:r>
            <a:endParaRPr/>
          </a:p>
          <a:p>
            <a:pPr indent="0" lvl="0" marL="0" rtl="0" algn="l">
              <a:spcBef>
                <a:spcPts val="0"/>
              </a:spcBef>
              <a:spcAft>
                <a:spcPts val="0"/>
              </a:spcAft>
              <a:buNone/>
            </a:pPr>
            <a:r>
              <a:rPr lang="en"/>
              <a:t>Tax lady agrees to give her a break</a:t>
            </a:r>
            <a:endParaRPr/>
          </a:p>
          <a:p>
            <a:pPr indent="0" lvl="0" marL="0" rtl="0" algn="l">
              <a:spcBef>
                <a:spcPts val="0"/>
              </a:spcBef>
              <a:spcAft>
                <a:spcPts val="0"/>
              </a:spcAft>
              <a:buNone/>
            </a:pPr>
            <a:r>
              <a:rPr lang="en"/>
              <a:t>Evelyn and waymond kiss and agree to try and work things out, evelyn and joy agree to work their feelings out too</a:t>
            </a:r>
            <a:endParaRPr/>
          </a:p>
          <a:p>
            <a:pPr indent="0" lvl="0" marL="0" rtl="0" algn="l">
              <a:spcBef>
                <a:spcPts val="0"/>
              </a:spcBef>
              <a:spcAft>
                <a:spcPts val="0"/>
              </a:spcAft>
              <a:buNone/>
            </a:pPr>
            <a:r>
              <a:rPr lang="en"/>
              <a:t>End of movie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2kowvooNQhs" TargetMode="Externa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ailyillini.com/buzz-stories/2023/03/31/everything-everywhere-all-at-once-review/" TargetMode="External"/><Relationship Id="rId4" Type="http://schemas.openxmlformats.org/officeDocument/2006/relationships/hyperlink" Target="https://dailyillini.com/buzz-stories/2023/03/31/everything-everywhere-all-at-once-review/" TargetMode="External"/><Relationship Id="rId5" Type="http://schemas.openxmlformats.org/officeDocument/2006/relationships/hyperlink" Target="https://doi.org/10.1007/s41347-020-00134-x" TargetMode="External"/><Relationship Id="rId6" Type="http://schemas.openxmlformats.org/officeDocument/2006/relationships/hyperlink" Target="https://www.fastcompany.com/90738552/everything-everywhere-all-at-once-multiverse-internet" TargetMode="External"/><Relationship Id="rId7" Type="http://schemas.openxmlformats.org/officeDocument/2006/relationships/hyperlink" Target="https://www.fastcompany.com/90738552/everything-everywhere-all-at-once-multiverse-inter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0" y="1322450"/>
            <a:ext cx="91470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Everything Everywhere All At Once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Alexander Kraemling, Arnav Sacheti, Jan Pilja, Shawn Greenwood</a:t>
            </a:r>
            <a:endParaRPr/>
          </a:p>
        </p:txBody>
      </p:sp>
      <p:pic>
        <p:nvPicPr>
          <p:cNvPr descr="AdamAndEve.com. Use code: CINEMA for 50% Off 1 Item + Free Shipping in the US &amp; Canada. Some exclusions apply.&#10;&#10;Everything Everywhere All at Once! EEAAO for the purists. One of my favorite movies from last year, obviously there are some haters. But they clearly haven't seen Jamie Lee Curtis kiss Michelle Yeoh while winning an award. So lets SILENCE THEM! Jk. Here's everything right with Everything Everywhere All at Once!&#10;&#10;Watch it ad free: https://nebula.tv/videos/cinemawins-everything-great-about-everything-everywhere-all-at-once&#10;&#10;The song played for the award is Dan Deacon - Wham City! It's amazing, listen to the whole thing.&#10;https://youtu.be/-rHNe83QSdU&#10;&#10;Support me through PATREON if you'd like: https://www.patreon.com/CinemaWins&#10;CinemaWins Merch! https://standard.tv/collections/cinemawins&#10;&#10;CinemaWins Socials:&#10;Subscribe: http://goo.gl/T3Joat   &#10;Twitter: http://goo.gl/cdLfrb   &#10;Facebook: http://goo.gl/sqBQJy" id="88" name="Google Shape;88;p13" title="Everything GREAT About Everything Everywhere All at Once!">
            <a:hlinkClick r:id="rId3"/>
          </p:cNvPr>
          <p:cNvPicPr preferRelativeResize="0"/>
          <p:nvPr/>
        </p:nvPicPr>
        <p:blipFill>
          <a:blip r:embed="rId4">
            <a:alphaModFix/>
          </a:blip>
          <a:stretch>
            <a:fillRect/>
          </a:stretch>
        </p:blipFill>
        <p:spPr>
          <a:xfrm>
            <a:off x="-8" y="3899850"/>
            <a:ext cx="2210934" cy="1243650"/>
          </a:xfrm>
          <a:prstGeom prst="rect">
            <a:avLst/>
          </a:prstGeom>
          <a:noFill/>
          <a:ln>
            <a:noFill/>
          </a:ln>
        </p:spPr>
      </p:pic>
      <p:sp>
        <p:nvSpPr>
          <p:cNvPr id="89" name="Google Shape;89;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Writers Intention [3]</a:t>
            </a:r>
            <a:endParaRPr/>
          </a:p>
        </p:txBody>
      </p:sp>
      <p:sp>
        <p:nvSpPr>
          <p:cNvPr id="162" name="Google Shape;162;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accent1"/>
              </a:buClr>
              <a:buSzPts val="1300"/>
              <a:buFont typeface="Lato"/>
              <a:buChar char="●"/>
            </a:pPr>
            <a:r>
              <a:rPr lang="en"/>
              <a:t>They used the verse jumping device as the key element.</a:t>
            </a:r>
            <a:endParaRPr/>
          </a:p>
          <a:p>
            <a:pPr indent="-311150" lvl="0" marL="457200" rtl="0" algn="l">
              <a:lnSpc>
                <a:spcPct val="150000"/>
              </a:lnSpc>
              <a:spcBef>
                <a:spcPts val="0"/>
              </a:spcBef>
              <a:spcAft>
                <a:spcPts val="0"/>
              </a:spcAft>
              <a:buClr>
                <a:schemeClr val="accent1"/>
              </a:buClr>
              <a:buSzPts val="1300"/>
              <a:buFont typeface="Lato"/>
              <a:buChar char="●"/>
            </a:pPr>
            <a:r>
              <a:rPr lang="en"/>
              <a:t>Technology wasn't the writer's primary focus.</a:t>
            </a:r>
            <a:endParaRPr/>
          </a:p>
          <a:p>
            <a:pPr indent="-311150" lvl="1" marL="914400" rtl="0" algn="l">
              <a:lnSpc>
                <a:spcPct val="150000"/>
              </a:lnSpc>
              <a:spcBef>
                <a:spcPts val="0"/>
              </a:spcBef>
              <a:spcAft>
                <a:spcPts val="0"/>
              </a:spcAft>
              <a:buClr>
                <a:schemeClr val="accent1"/>
              </a:buClr>
              <a:buSzPts val="1300"/>
              <a:buFont typeface="Lato"/>
              <a:buAutoNum type="alphaLcPeriod"/>
            </a:pPr>
            <a:r>
              <a:rPr lang="en"/>
              <a:t>Technology’s use served to emphasize a fundamental theme: the tension between maintaining control through technology and surrendering to the unpredictable nature of existence.</a:t>
            </a:r>
            <a:endParaRPr/>
          </a:p>
          <a:p>
            <a:pPr indent="-311150" lvl="0" marL="457200" rtl="0" algn="l">
              <a:lnSpc>
                <a:spcPct val="150000"/>
              </a:lnSpc>
              <a:spcBef>
                <a:spcPts val="0"/>
              </a:spcBef>
              <a:spcAft>
                <a:spcPts val="0"/>
              </a:spcAft>
              <a:buClr>
                <a:schemeClr val="accent1"/>
              </a:buClr>
              <a:buSzPts val="1300"/>
              <a:buFont typeface="Lato"/>
              <a:buChar char="●"/>
            </a:pPr>
            <a:r>
              <a:rPr lang="en"/>
              <a:t>The story delves deep into the human struggle with control.</a:t>
            </a:r>
            <a:endParaRPr/>
          </a:p>
          <a:p>
            <a:pPr indent="-311150" lvl="0" marL="457200" rtl="0" algn="l">
              <a:lnSpc>
                <a:spcPct val="150000"/>
              </a:lnSpc>
              <a:spcBef>
                <a:spcPts val="0"/>
              </a:spcBef>
              <a:spcAft>
                <a:spcPts val="0"/>
              </a:spcAft>
              <a:buClr>
                <a:schemeClr val="accent1"/>
              </a:buClr>
              <a:buSzPts val="1300"/>
              <a:buFont typeface="Lato"/>
              <a:buChar char="●"/>
            </a:pPr>
            <a:r>
              <a:rPr lang="en"/>
              <a:t>The story presents the profound choice between holding onto what's familiar or embracing the uncertainty of the unknown.</a:t>
            </a:r>
            <a:endParaRPr/>
          </a:p>
        </p:txBody>
      </p:sp>
      <p:sp>
        <p:nvSpPr>
          <p:cNvPr id="163" name="Google Shape;163;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Computing Technology</a:t>
            </a:r>
            <a:endParaRPr/>
          </a:p>
        </p:txBody>
      </p:sp>
      <p:sp>
        <p:nvSpPr>
          <p:cNvPr id="169" name="Google Shape;169;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Verse Jumping Device</a:t>
            </a:r>
            <a:endParaRPr b="1">
              <a:solidFill>
                <a:schemeClr val="dk2"/>
              </a:solidFill>
            </a:endParaRPr>
          </a:p>
          <a:p>
            <a:pPr indent="0" lvl="0" marL="0" rtl="0" algn="l">
              <a:spcBef>
                <a:spcPts val="1200"/>
              </a:spcBef>
              <a:spcAft>
                <a:spcPts val="0"/>
              </a:spcAft>
              <a:buNone/>
            </a:pPr>
            <a:r>
              <a:t/>
            </a:r>
            <a:endParaRPr b="1">
              <a:solidFill>
                <a:schemeClr val="dk2"/>
              </a:solidFill>
            </a:endParaRPr>
          </a:p>
          <a:p>
            <a:pPr indent="0" lvl="0" marL="0" rtl="0" algn="l">
              <a:spcBef>
                <a:spcPts val="1200"/>
              </a:spcBef>
              <a:spcAft>
                <a:spcPts val="0"/>
              </a:spcAft>
              <a:buNone/>
            </a:pPr>
            <a:r>
              <a:t/>
            </a:r>
            <a:endParaRPr b="1">
              <a:solidFill>
                <a:schemeClr val="dk2"/>
              </a:solidFill>
            </a:endParaRPr>
          </a:p>
          <a:p>
            <a:pPr indent="0" lvl="0" marL="0" rtl="0" algn="l">
              <a:spcBef>
                <a:spcPts val="1200"/>
              </a:spcBef>
              <a:spcAft>
                <a:spcPts val="0"/>
              </a:spcAft>
              <a:buNone/>
            </a:pPr>
            <a:r>
              <a:rPr lang="en" sz="1200">
                <a:solidFill>
                  <a:srgbClr val="1A1A1A"/>
                </a:solidFill>
              </a:rPr>
              <a:t>Allows user to temporarily link conscious to another version of yourself</a:t>
            </a:r>
            <a:endParaRPr sz="1200">
              <a:solidFill>
                <a:srgbClr val="1A1A1A"/>
              </a:solidFill>
            </a:endParaRPr>
          </a:p>
          <a:p>
            <a:pPr indent="0" lvl="0" marL="0" rtl="0" algn="l">
              <a:spcBef>
                <a:spcPts val="1200"/>
              </a:spcBef>
              <a:spcAft>
                <a:spcPts val="0"/>
              </a:spcAft>
              <a:buNone/>
            </a:pPr>
            <a:r>
              <a:rPr lang="en" sz="1200">
                <a:solidFill>
                  <a:srgbClr val="1A1A1A"/>
                </a:solidFill>
              </a:rPr>
              <a:t>Only able to use when performing a weird act</a:t>
            </a:r>
            <a:endParaRPr sz="1200">
              <a:solidFill>
                <a:srgbClr val="1A1A1A"/>
              </a:solidFill>
            </a:endParaRPr>
          </a:p>
          <a:p>
            <a:pPr indent="0" lvl="0" marL="0" rtl="0" algn="l">
              <a:spcBef>
                <a:spcPts val="1200"/>
              </a:spcBef>
              <a:spcAft>
                <a:spcPts val="1200"/>
              </a:spcAft>
              <a:buNone/>
            </a:pPr>
            <a:r>
              <a:t/>
            </a:r>
            <a:endParaRPr b="1">
              <a:solidFill>
                <a:schemeClr val="dk2"/>
              </a:solidFill>
            </a:endParaRPr>
          </a:p>
        </p:txBody>
      </p:sp>
      <p:pic>
        <p:nvPicPr>
          <p:cNvPr id="170" name="Google Shape;170;p23"/>
          <p:cNvPicPr preferRelativeResize="0"/>
          <p:nvPr/>
        </p:nvPicPr>
        <p:blipFill>
          <a:blip r:embed="rId3">
            <a:alphaModFix/>
          </a:blip>
          <a:stretch>
            <a:fillRect/>
          </a:stretch>
        </p:blipFill>
        <p:spPr>
          <a:xfrm>
            <a:off x="4768900" y="467025"/>
            <a:ext cx="4375101" cy="2466675"/>
          </a:xfrm>
          <a:prstGeom prst="rect">
            <a:avLst/>
          </a:prstGeom>
          <a:noFill/>
          <a:ln>
            <a:noFill/>
          </a:ln>
        </p:spPr>
      </p:pic>
      <p:pic>
        <p:nvPicPr>
          <p:cNvPr id="171" name="Google Shape;171;p23"/>
          <p:cNvPicPr preferRelativeResize="0"/>
          <p:nvPr/>
        </p:nvPicPr>
        <p:blipFill>
          <a:blip r:embed="rId4">
            <a:alphaModFix/>
          </a:blip>
          <a:stretch>
            <a:fillRect/>
          </a:stretch>
        </p:blipFill>
        <p:spPr>
          <a:xfrm>
            <a:off x="383700" y="3236275"/>
            <a:ext cx="386675" cy="286900"/>
          </a:xfrm>
          <a:prstGeom prst="rect">
            <a:avLst/>
          </a:prstGeom>
          <a:noFill/>
          <a:ln>
            <a:noFill/>
          </a:ln>
        </p:spPr>
      </p:pic>
      <p:pic>
        <p:nvPicPr>
          <p:cNvPr id="172" name="Google Shape;172;p23"/>
          <p:cNvPicPr preferRelativeResize="0"/>
          <p:nvPr/>
        </p:nvPicPr>
        <p:blipFill>
          <a:blip r:embed="rId4">
            <a:alphaModFix/>
          </a:blip>
          <a:stretch>
            <a:fillRect/>
          </a:stretch>
        </p:blipFill>
        <p:spPr>
          <a:xfrm>
            <a:off x="383700" y="3619987"/>
            <a:ext cx="386675" cy="286888"/>
          </a:xfrm>
          <a:prstGeom prst="rect">
            <a:avLst/>
          </a:prstGeom>
          <a:noFill/>
          <a:ln>
            <a:noFill/>
          </a:ln>
        </p:spPr>
      </p:pic>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Computing Technology</a:t>
            </a:r>
            <a:endParaRPr/>
          </a:p>
        </p:txBody>
      </p:sp>
      <p:sp>
        <p:nvSpPr>
          <p:cNvPr id="179" name="Google Shape;179;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2"/>
                </a:solidFill>
              </a:rPr>
              <a:t>Life Path Visualizer</a:t>
            </a:r>
            <a:endParaRPr b="1">
              <a:solidFill>
                <a:schemeClr val="dk2"/>
              </a:solidFill>
            </a:endParaRPr>
          </a:p>
          <a:p>
            <a:pPr indent="0" lvl="0" marL="0" rtl="0" algn="l">
              <a:spcBef>
                <a:spcPts val="1200"/>
              </a:spcBef>
              <a:spcAft>
                <a:spcPts val="0"/>
              </a:spcAft>
              <a:buNone/>
            </a:pPr>
            <a:r>
              <a:t/>
            </a:r>
            <a:endParaRPr b="1">
              <a:solidFill>
                <a:schemeClr val="dk2"/>
              </a:solidFill>
            </a:endParaRPr>
          </a:p>
          <a:p>
            <a:pPr indent="0" lvl="0" marL="0" rtl="0" algn="l">
              <a:spcBef>
                <a:spcPts val="1200"/>
              </a:spcBef>
              <a:spcAft>
                <a:spcPts val="0"/>
              </a:spcAft>
              <a:buNone/>
            </a:pPr>
            <a:r>
              <a:t/>
            </a:r>
            <a:endParaRPr b="1">
              <a:solidFill>
                <a:schemeClr val="dk2"/>
              </a:solidFill>
            </a:endParaRPr>
          </a:p>
          <a:p>
            <a:pPr indent="0" lvl="0" marL="0" rtl="0" algn="l">
              <a:spcBef>
                <a:spcPts val="1200"/>
              </a:spcBef>
              <a:spcAft>
                <a:spcPts val="0"/>
              </a:spcAft>
              <a:buNone/>
            </a:pPr>
            <a:r>
              <a:rPr lang="en" sz="1200">
                <a:solidFill>
                  <a:srgbClr val="1A1A1A"/>
                </a:solidFill>
              </a:rPr>
              <a:t>Shows all the decisions a person has made in their life</a:t>
            </a:r>
            <a:endParaRPr sz="1200">
              <a:solidFill>
                <a:srgbClr val="1A1A1A"/>
              </a:solidFill>
            </a:endParaRPr>
          </a:p>
          <a:p>
            <a:pPr indent="0" lvl="0" marL="0" rtl="0" algn="l">
              <a:spcBef>
                <a:spcPts val="1200"/>
              </a:spcBef>
              <a:spcAft>
                <a:spcPts val="0"/>
              </a:spcAft>
              <a:buNone/>
            </a:pPr>
            <a:r>
              <a:rPr lang="en" sz="1200">
                <a:solidFill>
                  <a:srgbClr val="1A1A1A"/>
                </a:solidFill>
              </a:rPr>
              <a:t>Helps Jumpers identify what action will get them </a:t>
            </a:r>
            <a:endParaRPr sz="1200">
              <a:solidFill>
                <a:srgbClr val="1A1A1A"/>
              </a:solidFill>
            </a:endParaRPr>
          </a:p>
          <a:p>
            <a:pPr indent="0" lvl="0" marL="0" rtl="0" algn="l">
              <a:spcBef>
                <a:spcPts val="1200"/>
              </a:spcBef>
              <a:spcAft>
                <a:spcPts val="1200"/>
              </a:spcAft>
              <a:buNone/>
            </a:pPr>
            <a:r>
              <a:rPr lang="en" sz="1200">
                <a:solidFill>
                  <a:srgbClr val="1A1A1A"/>
                </a:solidFill>
              </a:rPr>
              <a:t>to another universe</a:t>
            </a:r>
            <a:endParaRPr b="1">
              <a:solidFill>
                <a:schemeClr val="dk2"/>
              </a:solidFill>
            </a:endParaRPr>
          </a:p>
        </p:txBody>
      </p:sp>
      <p:pic>
        <p:nvPicPr>
          <p:cNvPr id="180" name="Google Shape;180;p24"/>
          <p:cNvPicPr preferRelativeResize="0"/>
          <p:nvPr/>
        </p:nvPicPr>
        <p:blipFill>
          <a:blip r:embed="rId3">
            <a:alphaModFix/>
          </a:blip>
          <a:stretch>
            <a:fillRect/>
          </a:stretch>
        </p:blipFill>
        <p:spPr>
          <a:xfrm>
            <a:off x="383700" y="3236275"/>
            <a:ext cx="386675" cy="286900"/>
          </a:xfrm>
          <a:prstGeom prst="rect">
            <a:avLst/>
          </a:prstGeom>
          <a:noFill/>
          <a:ln>
            <a:noFill/>
          </a:ln>
        </p:spPr>
      </p:pic>
      <p:pic>
        <p:nvPicPr>
          <p:cNvPr id="181" name="Google Shape;181;p24"/>
          <p:cNvPicPr preferRelativeResize="0"/>
          <p:nvPr/>
        </p:nvPicPr>
        <p:blipFill>
          <a:blip r:embed="rId3">
            <a:alphaModFix/>
          </a:blip>
          <a:stretch>
            <a:fillRect/>
          </a:stretch>
        </p:blipFill>
        <p:spPr>
          <a:xfrm>
            <a:off x="383700" y="3619987"/>
            <a:ext cx="386675" cy="286888"/>
          </a:xfrm>
          <a:prstGeom prst="rect">
            <a:avLst/>
          </a:prstGeom>
          <a:noFill/>
          <a:ln>
            <a:noFill/>
          </a:ln>
        </p:spPr>
      </p:pic>
      <p:pic>
        <p:nvPicPr>
          <p:cNvPr id="182" name="Google Shape;182;p24"/>
          <p:cNvPicPr preferRelativeResize="0"/>
          <p:nvPr/>
        </p:nvPicPr>
        <p:blipFill rotWithShape="1">
          <a:blip r:embed="rId4">
            <a:alphaModFix/>
          </a:blip>
          <a:srcRect b="6553" l="12081" r="19275" t="5122"/>
          <a:stretch/>
        </p:blipFill>
        <p:spPr>
          <a:xfrm>
            <a:off x="4876650" y="1309013"/>
            <a:ext cx="4267351" cy="2525476"/>
          </a:xfrm>
          <a:prstGeom prst="rect">
            <a:avLst/>
          </a:prstGeom>
          <a:noFill/>
          <a:ln>
            <a:noFill/>
          </a:ln>
        </p:spPr>
      </p:pic>
      <p:sp>
        <p:nvSpPr>
          <p:cNvPr id="183" name="Google Shape;183;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solidFill>
                  <a:srgbClr val="1A1A1A"/>
                </a:solidFill>
              </a:rPr>
              <a:t>Verse Jumping vs Privacy</a:t>
            </a:r>
            <a:endParaRPr/>
          </a:p>
        </p:txBody>
      </p:sp>
      <p:sp>
        <p:nvSpPr>
          <p:cNvPr id="189" name="Google Shape;189;p25"/>
          <p:cNvSpPr txBox="1"/>
          <p:nvPr>
            <p:ph idx="1" type="body"/>
          </p:nvPr>
        </p:nvSpPr>
        <p:spPr>
          <a:xfrm>
            <a:off x="729450" y="2057625"/>
            <a:ext cx="7688700" cy="2261100"/>
          </a:xfrm>
          <a:prstGeom prst="rect">
            <a:avLst/>
          </a:prstGeom>
        </p:spPr>
        <p:txBody>
          <a:bodyPr anchorCtr="0" anchor="t" bIns="91425" lIns="91425" spcFirstLastPara="1" rIns="91425" wrap="square" tIns="91425">
            <a:noAutofit/>
          </a:bodyPr>
          <a:lstStyle/>
          <a:p>
            <a:pPr indent="0" lvl="0" marL="152400" rtl="0" algn="l">
              <a:lnSpc>
                <a:spcPct val="150000"/>
              </a:lnSpc>
              <a:spcBef>
                <a:spcPts val="0"/>
              </a:spcBef>
              <a:spcAft>
                <a:spcPts val="0"/>
              </a:spcAft>
              <a:buNone/>
            </a:pPr>
            <a:r>
              <a:rPr lang="en"/>
              <a:t>Potential Issues:</a:t>
            </a:r>
            <a:endParaRPr/>
          </a:p>
          <a:p>
            <a:pPr indent="-311150" lvl="0" marL="457200" rtl="0" algn="l">
              <a:lnSpc>
                <a:spcPct val="150000"/>
              </a:lnSpc>
              <a:spcBef>
                <a:spcPts val="0"/>
              </a:spcBef>
              <a:spcAft>
                <a:spcPts val="0"/>
              </a:spcAft>
              <a:buSzPts val="1300"/>
              <a:buChar char="●"/>
            </a:pPr>
            <a:r>
              <a:rPr lang="en"/>
              <a:t>Unregulated surveillance capabilities </a:t>
            </a:r>
            <a:endParaRPr/>
          </a:p>
          <a:p>
            <a:pPr indent="-311150" lvl="1" marL="914400" rtl="0" algn="l">
              <a:lnSpc>
                <a:spcPct val="150000"/>
              </a:lnSpc>
              <a:spcBef>
                <a:spcPts val="0"/>
              </a:spcBef>
              <a:spcAft>
                <a:spcPts val="0"/>
              </a:spcAft>
              <a:buSzPts val="1300"/>
              <a:buChar char="○"/>
            </a:pPr>
            <a:r>
              <a:rPr lang="en" sz="1300"/>
              <a:t>Alpha</a:t>
            </a:r>
            <a:r>
              <a:rPr lang="en" sz="1300"/>
              <a:t>verse</a:t>
            </a:r>
            <a:r>
              <a:rPr lang="en" sz="1300"/>
              <a:t> maps identities of every individual across the multiverse without consent</a:t>
            </a:r>
            <a:endParaRPr sz="1300"/>
          </a:p>
          <a:p>
            <a:pPr indent="-311150" lvl="1" marL="914400" rtl="0" algn="l">
              <a:lnSpc>
                <a:spcPct val="150000"/>
              </a:lnSpc>
              <a:spcBef>
                <a:spcPts val="0"/>
              </a:spcBef>
              <a:spcAft>
                <a:spcPts val="0"/>
              </a:spcAft>
              <a:buSzPts val="1300"/>
              <a:buChar char="○"/>
            </a:pPr>
            <a:r>
              <a:rPr lang="en" sz="1300"/>
              <a:t>Ability to track ‘lifepaths’ and all potential decisions/actions raises major privacy concerns</a:t>
            </a:r>
            <a:endParaRPr sz="1300"/>
          </a:p>
          <a:p>
            <a:pPr indent="-311150" lvl="0" marL="457200" rtl="0" algn="l">
              <a:lnSpc>
                <a:spcPct val="150000"/>
              </a:lnSpc>
              <a:spcBef>
                <a:spcPts val="0"/>
              </a:spcBef>
              <a:spcAft>
                <a:spcPts val="0"/>
              </a:spcAft>
              <a:buSzPts val="1300"/>
              <a:buChar char="●"/>
            </a:pPr>
            <a:r>
              <a:rPr lang="en"/>
              <a:t>Centralized Control &amp; Transparency Issues</a:t>
            </a:r>
            <a:endParaRPr/>
          </a:p>
          <a:p>
            <a:pPr indent="-311150" lvl="1" marL="914400" rtl="0" algn="l">
              <a:lnSpc>
                <a:spcPct val="150000"/>
              </a:lnSpc>
              <a:spcBef>
                <a:spcPts val="0"/>
              </a:spcBef>
              <a:spcAft>
                <a:spcPts val="0"/>
              </a:spcAft>
              <a:buSzPts val="1300"/>
              <a:buChar char="○"/>
            </a:pPr>
            <a:r>
              <a:rPr lang="en" sz="1300"/>
              <a:t>No oversight or transparency around Alphaverse’s control of the technology</a:t>
            </a:r>
            <a:endParaRPr sz="1300"/>
          </a:p>
          <a:p>
            <a:pPr indent="-311150" lvl="1" marL="914400" rtl="0" algn="l">
              <a:lnSpc>
                <a:spcPct val="150000"/>
              </a:lnSpc>
              <a:spcBef>
                <a:spcPts val="0"/>
              </a:spcBef>
              <a:spcAft>
                <a:spcPts val="0"/>
              </a:spcAft>
              <a:buSzPts val="1300"/>
              <a:buChar char="○"/>
            </a:pPr>
            <a:r>
              <a:rPr lang="en" sz="1300"/>
              <a:t>Mirrors real-world debated around reining in unregulated surveillance overreach by organizations </a:t>
            </a:r>
            <a:endParaRPr sz="1300"/>
          </a:p>
          <a:p>
            <a:pPr indent="0" lvl="0" marL="0" rtl="0" algn="l">
              <a:lnSpc>
                <a:spcPct val="150000"/>
              </a:lnSpc>
              <a:spcBef>
                <a:spcPts val="0"/>
              </a:spcBef>
              <a:spcAft>
                <a:spcPts val="1200"/>
              </a:spcAft>
              <a:buNone/>
            </a:pPr>
            <a:r>
              <a:t/>
            </a:r>
            <a:endParaRPr/>
          </a:p>
        </p:txBody>
      </p:sp>
      <p:sp>
        <p:nvSpPr>
          <p:cNvPr id="190" name="Google Shape;190;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solidFill>
                  <a:srgbClr val="1A1A1A"/>
                </a:solidFill>
              </a:rPr>
              <a:t>Governance and Policy </a:t>
            </a:r>
            <a:endParaRPr/>
          </a:p>
        </p:txBody>
      </p:sp>
      <p:sp>
        <p:nvSpPr>
          <p:cNvPr id="196" name="Google Shape;196;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152400" rtl="0" algn="l">
              <a:lnSpc>
                <a:spcPct val="163636"/>
              </a:lnSpc>
              <a:spcBef>
                <a:spcPts val="0"/>
              </a:spcBef>
              <a:spcAft>
                <a:spcPts val="0"/>
              </a:spcAft>
              <a:buNone/>
            </a:pPr>
            <a:r>
              <a:rPr lang="en"/>
              <a:t>Risks of Reality Manipulation and verse jumping</a:t>
            </a:r>
            <a:endParaRPr/>
          </a:p>
          <a:p>
            <a:pPr indent="-304958" lvl="0" marL="457200" rtl="0" algn="l">
              <a:lnSpc>
                <a:spcPct val="163636"/>
              </a:lnSpc>
              <a:spcBef>
                <a:spcPts val="0"/>
              </a:spcBef>
              <a:spcAft>
                <a:spcPts val="0"/>
              </a:spcAft>
              <a:buSzPct val="100000"/>
              <a:buChar char="●"/>
            </a:pPr>
            <a:r>
              <a:rPr lang="en"/>
              <a:t>Verse jumping headsets allow influencing decisions across universes with no checks</a:t>
            </a:r>
            <a:endParaRPr/>
          </a:p>
          <a:p>
            <a:pPr indent="-304958" lvl="0" marL="457200" rtl="0" algn="l">
              <a:lnSpc>
                <a:spcPct val="163636"/>
              </a:lnSpc>
              <a:spcBef>
                <a:spcPts val="0"/>
              </a:spcBef>
              <a:spcAft>
                <a:spcPts val="0"/>
              </a:spcAft>
              <a:buSzPct val="100000"/>
              <a:buChar char="●"/>
            </a:pPr>
            <a:r>
              <a:rPr lang="en"/>
              <a:t>Potential for abuse and unrestrained alterations if left ungoverned</a:t>
            </a:r>
            <a:endParaRPr/>
          </a:p>
          <a:p>
            <a:pPr indent="0" lvl="0" marL="152400" rtl="0" algn="l">
              <a:lnSpc>
                <a:spcPct val="163636"/>
              </a:lnSpc>
              <a:spcBef>
                <a:spcPts val="0"/>
              </a:spcBef>
              <a:spcAft>
                <a:spcPts val="0"/>
              </a:spcAft>
              <a:buNone/>
            </a:pPr>
            <a:r>
              <a:t/>
            </a:r>
            <a:endParaRPr/>
          </a:p>
          <a:p>
            <a:pPr indent="0" lvl="0" marL="152400" rtl="0" algn="l">
              <a:lnSpc>
                <a:spcPct val="163636"/>
              </a:lnSpc>
              <a:spcBef>
                <a:spcPts val="0"/>
              </a:spcBef>
              <a:spcAft>
                <a:spcPts val="0"/>
              </a:spcAft>
              <a:buNone/>
            </a:pPr>
            <a:r>
              <a:rPr lang="en"/>
              <a:t>Need for Public Policy</a:t>
            </a:r>
            <a:endParaRPr/>
          </a:p>
          <a:p>
            <a:pPr indent="-304958" lvl="0" marL="457200" rtl="0" algn="l">
              <a:lnSpc>
                <a:spcPct val="163636"/>
              </a:lnSpc>
              <a:spcBef>
                <a:spcPts val="0"/>
              </a:spcBef>
              <a:spcAft>
                <a:spcPts val="0"/>
              </a:spcAft>
              <a:buSzPct val="100000"/>
              <a:buChar char="●"/>
            </a:pPr>
            <a:r>
              <a:rPr lang="en"/>
              <a:t>Updated legal frameworks to regulate emerging technologies that can infringe on privacy</a:t>
            </a:r>
            <a:endParaRPr/>
          </a:p>
          <a:p>
            <a:pPr indent="-304958" lvl="0" marL="457200" rtl="0" algn="l">
              <a:lnSpc>
                <a:spcPct val="163636"/>
              </a:lnSpc>
              <a:spcBef>
                <a:spcPts val="0"/>
              </a:spcBef>
              <a:spcAft>
                <a:spcPts val="0"/>
              </a:spcAft>
              <a:buSzPct val="100000"/>
              <a:buChar char="●"/>
            </a:pPr>
            <a:r>
              <a:rPr lang="en"/>
              <a:t>Safeguards and transparency are essential before reality-bending abilities start to overreach </a:t>
            </a:r>
            <a:endParaRPr/>
          </a:p>
          <a:p>
            <a:pPr indent="0" lvl="0" marL="0" rtl="0" algn="l">
              <a:spcBef>
                <a:spcPts val="0"/>
              </a:spcBef>
              <a:spcAft>
                <a:spcPts val="1200"/>
              </a:spcAft>
              <a:buNone/>
            </a:pPr>
            <a:r>
              <a:t/>
            </a:r>
            <a:endParaRPr/>
          </a:p>
        </p:txBody>
      </p:sp>
      <p:sp>
        <p:nvSpPr>
          <p:cNvPr id="197" name="Google Shape;197;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Overload</a:t>
            </a:r>
            <a:endParaRPr/>
          </a:p>
        </p:txBody>
      </p:sp>
      <p:sp>
        <p:nvSpPr>
          <p:cNvPr id="203" name="Google Shape;203;p27"/>
          <p:cNvSpPr txBox="1"/>
          <p:nvPr>
            <p:ph idx="1" type="body"/>
          </p:nvPr>
        </p:nvSpPr>
        <p:spPr>
          <a:xfrm>
            <a:off x="729450" y="2078875"/>
            <a:ext cx="23346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Splitting your mind over multiple facets can lead to information overload. </a:t>
            </a:r>
            <a:endParaRPr/>
          </a:p>
          <a:p>
            <a:pPr indent="0" lvl="0" marL="0" rtl="0" algn="l">
              <a:spcBef>
                <a:spcPts val="1200"/>
              </a:spcBef>
              <a:spcAft>
                <a:spcPts val="1200"/>
              </a:spcAft>
              <a:buNone/>
            </a:pPr>
            <a:r>
              <a:rPr lang="en"/>
              <a:t>This is seen at the end of </a:t>
            </a:r>
            <a:r>
              <a:rPr b="1" lang="en"/>
              <a:t>Everything</a:t>
            </a:r>
            <a:r>
              <a:rPr lang="en"/>
              <a:t> when </a:t>
            </a:r>
            <a:r>
              <a:rPr lang="en"/>
              <a:t>Evelyn's</a:t>
            </a:r>
            <a:r>
              <a:rPr lang="en"/>
              <a:t> mind becomes fractured</a:t>
            </a:r>
            <a:endParaRPr/>
          </a:p>
        </p:txBody>
      </p:sp>
      <p:pic>
        <p:nvPicPr>
          <p:cNvPr id="204" name="Google Shape;204;p27"/>
          <p:cNvPicPr preferRelativeResize="0"/>
          <p:nvPr/>
        </p:nvPicPr>
        <p:blipFill>
          <a:blip r:embed="rId3">
            <a:alphaModFix/>
          </a:blip>
          <a:stretch>
            <a:fillRect/>
          </a:stretch>
        </p:blipFill>
        <p:spPr>
          <a:xfrm>
            <a:off x="3064165" y="2078875"/>
            <a:ext cx="5353985" cy="2261101"/>
          </a:xfrm>
          <a:prstGeom prst="rect">
            <a:avLst/>
          </a:prstGeom>
          <a:noFill/>
          <a:ln>
            <a:noFill/>
          </a:ln>
        </p:spPr>
      </p:pic>
      <p:sp>
        <p:nvSpPr>
          <p:cNvPr id="205" name="Google Shape;20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Private Data</a:t>
            </a:r>
            <a:endParaRPr/>
          </a:p>
        </p:txBody>
      </p:sp>
      <p:sp>
        <p:nvSpPr>
          <p:cNvPr id="211" name="Google Shape;211;p28"/>
          <p:cNvSpPr txBox="1"/>
          <p:nvPr>
            <p:ph idx="1" type="body"/>
          </p:nvPr>
        </p:nvSpPr>
        <p:spPr>
          <a:xfrm>
            <a:off x="729450" y="2078875"/>
            <a:ext cx="3208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Alphaverse has access to the lifepath data of all its </a:t>
            </a:r>
            <a:r>
              <a:rPr lang="en"/>
              <a:t>inhabitants, and the spread of this information is controlled. </a:t>
            </a:r>
            <a:endParaRPr/>
          </a:p>
          <a:p>
            <a:pPr indent="0" lvl="0" marL="0" rtl="0" algn="l">
              <a:spcBef>
                <a:spcPts val="1200"/>
              </a:spcBef>
              <a:spcAft>
                <a:spcPts val="1200"/>
              </a:spcAft>
              <a:buNone/>
            </a:pPr>
            <a:r>
              <a:t/>
            </a:r>
            <a:endParaRPr/>
          </a:p>
        </p:txBody>
      </p:sp>
      <p:pic>
        <p:nvPicPr>
          <p:cNvPr id="212" name="Google Shape;212;p28"/>
          <p:cNvPicPr preferRelativeResize="0"/>
          <p:nvPr/>
        </p:nvPicPr>
        <p:blipFill>
          <a:blip r:embed="rId3">
            <a:alphaModFix/>
          </a:blip>
          <a:stretch>
            <a:fillRect/>
          </a:stretch>
        </p:blipFill>
        <p:spPr>
          <a:xfrm>
            <a:off x="4345453" y="2421775"/>
            <a:ext cx="4479871" cy="2261100"/>
          </a:xfrm>
          <a:prstGeom prst="rect">
            <a:avLst/>
          </a:prstGeom>
          <a:noFill/>
          <a:ln>
            <a:noFill/>
          </a:ln>
        </p:spPr>
      </p:pic>
      <p:sp>
        <p:nvSpPr>
          <p:cNvPr id="213" name="Google Shape;213;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solidFill>
                  <a:srgbClr val="1A1A1A"/>
                </a:solidFill>
              </a:rPr>
              <a:t>Key Conclusions</a:t>
            </a:r>
            <a:endParaRPr/>
          </a:p>
        </p:txBody>
      </p:sp>
      <p:sp>
        <p:nvSpPr>
          <p:cNvPr id="219" name="Google Shape;219;p29"/>
          <p:cNvSpPr txBox="1"/>
          <p:nvPr>
            <p:ph idx="1" type="body"/>
          </p:nvPr>
        </p:nvSpPr>
        <p:spPr>
          <a:xfrm>
            <a:off x="389075" y="2078875"/>
            <a:ext cx="8360700" cy="2580600"/>
          </a:xfrm>
          <a:prstGeom prst="rect">
            <a:avLst/>
          </a:prstGeom>
        </p:spPr>
        <p:txBody>
          <a:bodyPr anchorCtr="0" anchor="t" bIns="91425" lIns="91425" spcFirstLastPara="1" rIns="91425" wrap="square" tIns="91425">
            <a:noAutofit/>
          </a:bodyPr>
          <a:lstStyle/>
          <a:p>
            <a:pPr indent="-303133" lvl="0" marL="457200" rtl="0" algn="l">
              <a:lnSpc>
                <a:spcPct val="200000"/>
              </a:lnSpc>
              <a:spcBef>
                <a:spcPts val="0"/>
              </a:spcBef>
              <a:spcAft>
                <a:spcPts val="0"/>
              </a:spcAft>
              <a:buSzPts val="1174"/>
              <a:buChar char="●"/>
            </a:pPr>
            <a:r>
              <a:rPr lang="en" sz="1173"/>
              <a:t>Your right to privacy is unprotected not only from others, but also from yourself (in the case of a multiverse traveler using your body)</a:t>
            </a:r>
            <a:endParaRPr sz="1173"/>
          </a:p>
          <a:p>
            <a:pPr indent="-303133" lvl="0" marL="457200" rtl="0" algn="l">
              <a:lnSpc>
                <a:spcPct val="200000"/>
              </a:lnSpc>
              <a:spcBef>
                <a:spcPts val="0"/>
              </a:spcBef>
              <a:spcAft>
                <a:spcPts val="0"/>
              </a:spcAft>
              <a:buSzPts val="1174"/>
              <a:buChar char="●"/>
            </a:pPr>
            <a:r>
              <a:rPr lang="en" sz="1173"/>
              <a:t>Legislation is </a:t>
            </a:r>
            <a:r>
              <a:rPr lang="en" sz="1173"/>
              <a:t>necessary</a:t>
            </a:r>
            <a:r>
              <a:rPr lang="en" sz="1173"/>
              <a:t> for emerging technologies with unlimited and vast capabilities (such as Verse Jumping)</a:t>
            </a:r>
            <a:endParaRPr sz="1173"/>
          </a:p>
          <a:p>
            <a:pPr indent="-303133" lvl="0" marL="457200" rtl="0" algn="l">
              <a:lnSpc>
                <a:spcPct val="200000"/>
              </a:lnSpc>
              <a:spcBef>
                <a:spcPts val="0"/>
              </a:spcBef>
              <a:spcAft>
                <a:spcPts val="0"/>
              </a:spcAft>
              <a:buSzPts val="1174"/>
              <a:buChar char="●"/>
            </a:pPr>
            <a:r>
              <a:rPr lang="en" sz="1173"/>
              <a:t>The mind is sensitive to information and too </a:t>
            </a:r>
            <a:r>
              <a:rPr lang="en" sz="1173"/>
              <a:t>much of</a:t>
            </a:r>
            <a:r>
              <a:rPr lang="en" sz="1173"/>
              <a:t> it can lead to negative mental effects </a:t>
            </a:r>
            <a:endParaRPr sz="1173"/>
          </a:p>
          <a:p>
            <a:pPr indent="-303133" lvl="0" marL="457200" rtl="0" algn="l">
              <a:lnSpc>
                <a:spcPct val="200000"/>
              </a:lnSpc>
              <a:spcBef>
                <a:spcPts val="0"/>
              </a:spcBef>
              <a:spcAft>
                <a:spcPts val="0"/>
              </a:spcAft>
              <a:buSzPts val="1174"/>
              <a:buChar char="●"/>
            </a:pPr>
            <a:r>
              <a:rPr lang="en" sz="1173"/>
              <a:t>Data that is private should remain private. Technologies that greatly interfere with the privacy of others can lead to significant, uncontrollable damages.</a:t>
            </a:r>
            <a:endParaRPr sz="1173"/>
          </a:p>
          <a:p>
            <a:pPr indent="0" lvl="0" marL="0" rtl="0" algn="l">
              <a:lnSpc>
                <a:spcPct val="163636"/>
              </a:lnSpc>
              <a:spcBef>
                <a:spcPts val="0"/>
              </a:spcBef>
              <a:spcAft>
                <a:spcPts val="0"/>
              </a:spcAft>
              <a:buSzPts val="523"/>
              <a:buNone/>
            </a:pPr>
            <a:r>
              <a:t/>
            </a:r>
            <a:endParaRPr sz="817"/>
          </a:p>
          <a:p>
            <a:pPr indent="0" lvl="0" marL="0" rtl="0" algn="l">
              <a:spcBef>
                <a:spcPts val="0"/>
              </a:spcBef>
              <a:spcAft>
                <a:spcPts val="1200"/>
              </a:spcAft>
              <a:buSzPts val="523"/>
              <a:buNone/>
            </a:pPr>
            <a:r>
              <a:t/>
            </a:r>
            <a:endParaRPr sz="817"/>
          </a:p>
        </p:txBody>
      </p:sp>
      <p:sp>
        <p:nvSpPr>
          <p:cNvPr id="220" name="Google Shape;220;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idx="1" type="body"/>
          </p:nvPr>
        </p:nvSpPr>
        <p:spPr>
          <a:xfrm>
            <a:off x="729450" y="1099525"/>
            <a:ext cx="7688700" cy="32403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6000"/>
              <a:t>THE END</a:t>
            </a:r>
            <a:endParaRPr b="1" sz="6000"/>
          </a:p>
        </p:txBody>
      </p:sp>
      <p:sp>
        <p:nvSpPr>
          <p:cNvPr id="226" name="Google Shape;226;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Going Into Our Conclusions</a:t>
            </a:r>
            <a:endParaRPr/>
          </a:p>
        </p:txBody>
      </p:sp>
      <p:sp>
        <p:nvSpPr>
          <p:cNvPr id="232" name="Google Shape;23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metaphysical “verse-jumping” premise explores:</a:t>
            </a:r>
            <a:endParaRPr/>
          </a:p>
          <a:p>
            <a:pPr indent="-311150" lvl="0" marL="457200" rtl="0" algn="l">
              <a:lnSpc>
                <a:spcPct val="150000"/>
              </a:lnSpc>
              <a:spcBef>
                <a:spcPts val="1200"/>
              </a:spcBef>
              <a:spcAft>
                <a:spcPts val="0"/>
              </a:spcAft>
              <a:buSzPts val="1300"/>
              <a:buChar char="●"/>
            </a:pPr>
            <a:r>
              <a:rPr lang="en"/>
              <a:t>Issues surrounding privacy </a:t>
            </a:r>
            <a:r>
              <a:rPr lang="en"/>
              <a:t>rights</a:t>
            </a:r>
            <a:r>
              <a:rPr lang="en"/>
              <a:t> and autonomy over personal identity</a:t>
            </a:r>
            <a:endParaRPr/>
          </a:p>
          <a:p>
            <a:pPr indent="-311150" lvl="0" marL="457200" rtl="0" algn="l">
              <a:lnSpc>
                <a:spcPct val="150000"/>
              </a:lnSpc>
              <a:spcBef>
                <a:spcPts val="0"/>
              </a:spcBef>
              <a:spcAft>
                <a:spcPts val="0"/>
              </a:spcAft>
              <a:buSzPts val="1300"/>
              <a:buChar char="●"/>
            </a:pPr>
            <a:r>
              <a:rPr lang="en"/>
              <a:t>Need for public policies governing </a:t>
            </a:r>
            <a:r>
              <a:rPr lang="en"/>
              <a:t>reality</a:t>
            </a:r>
            <a:r>
              <a:rPr lang="en"/>
              <a:t>-altering technologies</a:t>
            </a:r>
            <a:endParaRPr/>
          </a:p>
          <a:p>
            <a:pPr indent="-311150" lvl="0" marL="457200" rtl="0" algn="l">
              <a:lnSpc>
                <a:spcPct val="150000"/>
              </a:lnSpc>
              <a:spcBef>
                <a:spcPts val="0"/>
              </a:spcBef>
              <a:spcAft>
                <a:spcPts val="0"/>
              </a:spcAft>
              <a:buSzPts val="1300"/>
              <a:buChar char="●"/>
            </a:pPr>
            <a:r>
              <a:rPr lang="en"/>
              <a:t>Tension</a:t>
            </a:r>
            <a:r>
              <a:rPr lang="en"/>
              <a:t> between humanity’s </a:t>
            </a:r>
            <a:r>
              <a:rPr lang="en"/>
              <a:t>pursuit</a:t>
            </a:r>
            <a:r>
              <a:rPr lang="en"/>
              <a:t> of control and acceptance of uncertainty</a:t>
            </a:r>
            <a:endParaRPr/>
          </a:p>
        </p:txBody>
      </p:sp>
      <p:sp>
        <p:nvSpPr>
          <p:cNvPr id="233" name="Google Shape;233;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Everything</a:t>
            </a:r>
            <a:endParaRPr/>
          </a:p>
        </p:txBody>
      </p:sp>
      <p:sp>
        <p:nvSpPr>
          <p:cNvPr id="95" name="Google Shape;95;p14"/>
          <p:cNvSpPr txBox="1"/>
          <p:nvPr>
            <p:ph idx="1" type="body"/>
          </p:nvPr>
        </p:nvSpPr>
        <p:spPr>
          <a:xfrm>
            <a:off x="729450" y="2078875"/>
            <a:ext cx="58656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highlight>
                  <a:srgbClr val="FFFFFF"/>
                </a:highlight>
              </a:rPr>
              <a:t>Evelyn and Waymond owe taxes, and their marriage and business is falling apart</a:t>
            </a:r>
            <a:endParaRPr>
              <a:highlight>
                <a:srgbClr val="FFFFFF"/>
              </a:highlight>
            </a:endParaRPr>
          </a:p>
          <a:p>
            <a:pPr indent="-311150" lvl="0" marL="457200" rtl="0" algn="l">
              <a:lnSpc>
                <a:spcPct val="150000"/>
              </a:lnSpc>
              <a:spcBef>
                <a:spcPts val="0"/>
              </a:spcBef>
              <a:spcAft>
                <a:spcPts val="0"/>
              </a:spcAft>
              <a:buSzPts val="1300"/>
              <a:buChar char="●"/>
            </a:pPr>
            <a:r>
              <a:rPr lang="en">
                <a:highlight>
                  <a:srgbClr val="FFFFFF"/>
                </a:highlight>
              </a:rPr>
              <a:t>Joy attempts to introduce her girlfriend to the family</a:t>
            </a:r>
            <a:endParaRPr/>
          </a:p>
          <a:p>
            <a:pPr indent="-311150" lvl="0" marL="457200" rtl="0" algn="l">
              <a:lnSpc>
                <a:spcPct val="150000"/>
              </a:lnSpc>
              <a:spcBef>
                <a:spcPts val="0"/>
              </a:spcBef>
              <a:spcAft>
                <a:spcPts val="0"/>
              </a:spcAft>
              <a:buSzPts val="1300"/>
              <a:buChar char="●"/>
            </a:pPr>
            <a:r>
              <a:rPr lang="en"/>
              <a:t>Evelyn is a failure in life</a:t>
            </a:r>
            <a:endParaRPr/>
          </a:p>
        </p:txBody>
      </p:sp>
      <p:pic>
        <p:nvPicPr>
          <p:cNvPr id="96" name="Google Shape;96;p14"/>
          <p:cNvPicPr preferRelativeResize="0"/>
          <p:nvPr/>
        </p:nvPicPr>
        <p:blipFill>
          <a:blip r:embed="rId3">
            <a:alphaModFix/>
          </a:blip>
          <a:stretch>
            <a:fillRect/>
          </a:stretch>
        </p:blipFill>
        <p:spPr>
          <a:xfrm>
            <a:off x="6737302" y="607300"/>
            <a:ext cx="2406698" cy="4536151"/>
          </a:xfrm>
          <a:prstGeom prst="rect">
            <a:avLst/>
          </a:prstGeom>
          <a:noFill/>
          <a:ln>
            <a:noFill/>
          </a:ln>
        </p:spPr>
      </p:pic>
      <p:sp>
        <p:nvSpPr>
          <p:cNvPr id="97" name="Google Shape;97;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 -  ?</a:t>
            </a:r>
            <a:endParaRPr/>
          </a:p>
        </p:txBody>
      </p:sp>
      <p:sp>
        <p:nvSpPr>
          <p:cNvPr id="239" name="Google Shape;239;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[1] </a:t>
            </a:r>
            <a:r>
              <a:rPr lang="en" sz="1100">
                <a:solidFill>
                  <a:srgbClr val="000000"/>
                </a:solidFill>
                <a:latin typeface="Arial"/>
                <a:ea typeface="Arial"/>
                <a:cs typeface="Arial"/>
                <a:sym typeface="Arial"/>
              </a:rPr>
              <a:t>Bond, S., &amp; Bridges, L. (2023, March 31). Column | Simultaneously loving and hating “Everything Everywhere All at Once.” </a:t>
            </a:r>
            <a:r>
              <a:rPr i="1" lang="en" sz="1100">
                <a:solidFill>
                  <a:srgbClr val="000000"/>
                </a:solidFill>
                <a:latin typeface="Arial"/>
                <a:ea typeface="Arial"/>
                <a:cs typeface="Arial"/>
                <a:sym typeface="Arial"/>
              </a:rPr>
              <a:t>The Daily Illini</a:t>
            </a:r>
            <a:r>
              <a:rPr lang="en" sz="1100">
                <a:solidFill>
                  <a:srgbClr val="000000"/>
                </a:solidFill>
                <a:latin typeface="Arial"/>
                <a:ea typeface="Arial"/>
                <a:cs typeface="Arial"/>
                <a:sym typeface="Arial"/>
              </a:rPr>
              <a:t>.</a:t>
            </a:r>
            <a:r>
              <a:rPr lang="en" sz="1100">
                <a:solidFill>
                  <a:srgbClr val="000000"/>
                </a:solidFill>
                <a:uFill>
                  <a:noFill/>
                </a:uFill>
                <a:latin typeface="Arial"/>
                <a:ea typeface="Arial"/>
                <a:cs typeface="Arial"/>
                <a:sym typeface="Arial"/>
                <a:hlinkClick r:id="rId3">
                  <a:extLst>
                    <a:ext uri="{A12FA001-AC4F-418D-AE19-62706E023703}">
                      <ahyp:hlinkClr val="tx"/>
                    </a:ext>
                  </a:extLst>
                </a:hlinkClick>
              </a:rPr>
              <a:t> </a:t>
            </a:r>
            <a:r>
              <a:rPr lang="en" sz="1100" u="sng">
                <a:solidFill>
                  <a:schemeClr val="hlink"/>
                </a:solidFill>
                <a:latin typeface="Arial"/>
                <a:ea typeface="Arial"/>
                <a:cs typeface="Arial"/>
                <a:sym typeface="Arial"/>
                <a:hlinkClick r:id="rId4"/>
              </a:rPr>
              <a:t>https://dailyillini.com/buzz-stories/2023/03/31/everything-everywhere-all-at-once-review/</a:t>
            </a:r>
            <a:endParaRPr/>
          </a:p>
          <a:p>
            <a:pPr indent="0" lvl="0" marL="0" rtl="0" algn="l">
              <a:spcBef>
                <a:spcPts val="1200"/>
              </a:spcBef>
              <a:spcAft>
                <a:spcPts val="0"/>
              </a:spcAft>
              <a:buNone/>
            </a:pPr>
            <a:r>
              <a:rPr lang="en"/>
              <a:t>[2] </a:t>
            </a:r>
            <a:r>
              <a:rPr lang="en">
                <a:solidFill>
                  <a:srgbClr val="212121"/>
                </a:solidFill>
                <a:highlight>
                  <a:srgbClr val="FFFFFF"/>
                </a:highlight>
                <a:latin typeface="Roboto"/>
                <a:ea typeface="Roboto"/>
                <a:cs typeface="Roboto"/>
                <a:sym typeface="Roboto"/>
              </a:rPr>
              <a:t>Naslund, J. A., Bondre, A., Torous, J., &amp; Aschbrenner, K. A. (2020). Social Media and Mental Health: Benefits, Risks, and Opportunities for Research and Practice. </a:t>
            </a:r>
            <a:r>
              <a:rPr i="1" lang="en">
                <a:solidFill>
                  <a:srgbClr val="212121"/>
                </a:solidFill>
                <a:highlight>
                  <a:srgbClr val="FFFFFF"/>
                </a:highlight>
                <a:latin typeface="Roboto"/>
                <a:ea typeface="Roboto"/>
                <a:cs typeface="Roboto"/>
                <a:sym typeface="Roboto"/>
              </a:rPr>
              <a:t>Journal of technology in behavioral science</a:t>
            </a:r>
            <a:r>
              <a:rPr lang="en">
                <a:solidFill>
                  <a:srgbClr val="212121"/>
                </a:solidFill>
                <a:highlight>
                  <a:srgbClr val="FFFFFF"/>
                </a:highlight>
                <a:latin typeface="Roboto"/>
                <a:ea typeface="Roboto"/>
                <a:cs typeface="Roboto"/>
                <a:sym typeface="Roboto"/>
              </a:rPr>
              <a:t>, </a:t>
            </a:r>
            <a:r>
              <a:rPr i="1" lang="en">
                <a:solidFill>
                  <a:srgbClr val="212121"/>
                </a:solidFill>
                <a:highlight>
                  <a:srgbClr val="FFFFFF"/>
                </a:highlight>
                <a:latin typeface="Roboto"/>
                <a:ea typeface="Roboto"/>
                <a:cs typeface="Roboto"/>
                <a:sym typeface="Roboto"/>
              </a:rPr>
              <a:t>5</a:t>
            </a:r>
            <a:r>
              <a:rPr lang="en">
                <a:solidFill>
                  <a:srgbClr val="212121"/>
                </a:solidFill>
                <a:highlight>
                  <a:srgbClr val="FFFFFF"/>
                </a:highlight>
                <a:latin typeface="Roboto"/>
                <a:ea typeface="Roboto"/>
                <a:cs typeface="Roboto"/>
                <a:sym typeface="Roboto"/>
              </a:rPr>
              <a:t>(3), 245–257. </a:t>
            </a:r>
            <a:r>
              <a:rPr lang="en" u="sng">
                <a:solidFill>
                  <a:schemeClr val="hlink"/>
                </a:solidFill>
                <a:highlight>
                  <a:srgbClr val="FFFFFF"/>
                </a:highlight>
                <a:latin typeface="Roboto"/>
                <a:ea typeface="Roboto"/>
                <a:cs typeface="Roboto"/>
                <a:sym typeface="Roboto"/>
                <a:hlinkClick r:id="rId5"/>
              </a:rPr>
              <a:t>https://doi.org/10.1007/s41347-020-00134-x</a:t>
            </a:r>
            <a:endParaRPr>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None/>
            </a:pPr>
            <a:r>
              <a:rPr lang="en">
                <a:solidFill>
                  <a:srgbClr val="212121"/>
                </a:solidFill>
                <a:highlight>
                  <a:srgbClr val="FFFFFF"/>
                </a:highlight>
                <a:latin typeface="Roboto"/>
                <a:ea typeface="Roboto"/>
                <a:cs typeface="Roboto"/>
                <a:sym typeface="Roboto"/>
              </a:rPr>
              <a:t>[3] </a:t>
            </a:r>
            <a:r>
              <a:rPr lang="en" sz="1100">
                <a:solidFill>
                  <a:srgbClr val="000000"/>
                </a:solidFill>
                <a:latin typeface="Arial"/>
                <a:ea typeface="Arial"/>
                <a:cs typeface="Arial"/>
                <a:sym typeface="Arial"/>
              </a:rPr>
              <a:t>Pasternack, A. (2022, April 7). </a:t>
            </a:r>
            <a:r>
              <a:rPr i="1" lang="en" sz="1100">
                <a:solidFill>
                  <a:srgbClr val="000000"/>
                </a:solidFill>
                <a:latin typeface="Arial"/>
                <a:ea typeface="Arial"/>
                <a:cs typeface="Arial"/>
                <a:sym typeface="Arial"/>
              </a:rPr>
              <a:t>How the Daniels figured out “Everything Everywhere All at Once.”</a:t>
            </a:r>
            <a:r>
              <a:rPr lang="en" sz="1100">
                <a:solidFill>
                  <a:srgbClr val="000000"/>
                </a:solidFill>
                <a:latin typeface="Arial"/>
                <a:ea typeface="Arial"/>
                <a:cs typeface="Arial"/>
                <a:sym typeface="Arial"/>
              </a:rPr>
              <a:t> Fast Company.</a:t>
            </a:r>
            <a:r>
              <a:rPr lang="en" sz="1100">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 sz="1100" u="sng">
                <a:solidFill>
                  <a:schemeClr val="hlink"/>
                </a:solidFill>
                <a:latin typeface="Arial"/>
                <a:ea typeface="Arial"/>
                <a:cs typeface="Arial"/>
                <a:sym typeface="Arial"/>
                <a:hlinkClick r:id="rId7"/>
              </a:rPr>
              <a:t>https://www.fastcompany.com/90738552/everything-everywhere-all-at-once-multiverse-internet</a:t>
            </a:r>
            <a:endParaRPr>
              <a:solidFill>
                <a:srgbClr val="21212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
        <p:nvSpPr>
          <p:cNvPr id="240" name="Google Shape;240;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First Verse Jump</a:t>
            </a:r>
            <a:endParaRPr/>
          </a:p>
        </p:txBody>
      </p:sp>
      <p:sp>
        <p:nvSpPr>
          <p:cNvPr id="103" name="Google Shape;103;p15"/>
          <p:cNvSpPr txBox="1"/>
          <p:nvPr>
            <p:ph idx="1" type="body"/>
          </p:nvPr>
        </p:nvSpPr>
        <p:spPr>
          <a:xfrm>
            <a:off x="729450" y="2078875"/>
            <a:ext cx="50928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Evelyn is </a:t>
            </a:r>
            <a:r>
              <a:rPr lang="en"/>
              <a:t>introduced</a:t>
            </a:r>
            <a:r>
              <a:rPr lang="en"/>
              <a:t> to the existence of the </a:t>
            </a:r>
            <a:r>
              <a:rPr lang="en"/>
              <a:t>infinite</a:t>
            </a:r>
            <a:r>
              <a:rPr lang="en"/>
              <a:t> multiverse</a:t>
            </a:r>
            <a:endParaRPr/>
          </a:p>
          <a:p>
            <a:pPr indent="-311150" lvl="0" marL="457200" rtl="0" algn="l">
              <a:lnSpc>
                <a:spcPct val="150000"/>
              </a:lnSpc>
              <a:spcBef>
                <a:spcPts val="0"/>
              </a:spcBef>
              <a:spcAft>
                <a:spcPts val="0"/>
              </a:spcAft>
              <a:buSzPts val="1300"/>
              <a:buChar char="●"/>
            </a:pPr>
            <a:r>
              <a:rPr lang="en"/>
              <a:t>She gains the ability to ‘verse-</a:t>
            </a:r>
            <a:r>
              <a:rPr lang="en"/>
              <a:t>jump</a:t>
            </a:r>
            <a:r>
              <a:rPr lang="en"/>
              <a:t>’ and inhabit alternate versions of herself</a:t>
            </a:r>
            <a:endParaRPr/>
          </a:p>
          <a:p>
            <a:pPr indent="-311150" lvl="1" marL="914400" rtl="0" algn="l">
              <a:lnSpc>
                <a:spcPct val="150000"/>
              </a:lnSpc>
              <a:spcBef>
                <a:spcPts val="0"/>
              </a:spcBef>
              <a:spcAft>
                <a:spcPts val="0"/>
              </a:spcAft>
              <a:buSzPts val="1300"/>
              <a:buChar char="○"/>
            </a:pPr>
            <a:r>
              <a:rPr lang="en" sz="1300"/>
              <a:t>Must perform an unusual act to verse jump</a:t>
            </a:r>
            <a:endParaRPr sz="1300"/>
          </a:p>
          <a:p>
            <a:pPr indent="-311150" lvl="1" marL="914400" rtl="0" algn="l">
              <a:lnSpc>
                <a:spcPct val="150000"/>
              </a:lnSpc>
              <a:spcBef>
                <a:spcPts val="0"/>
              </a:spcBef>
              <a:spcAft>
                <a:spcPts val="0"/>
              </a:spcAft>
              <a:buSzPts val="1300"/>
              <a:buChar char="○"/>
            </a:pPr>
            <a:r>
              <a:rPr lang="en" sz="1300"/>
              <a:t>Can access the skills and memories from other Evelyns</a:t>
            </a:r>
            <a:endParaRPr sz="1300"/>
          </a:p>
          <a:p>
            <a:pPr indent="-311150" lvl="1" marL="914400" rtl="0" algn="l">
              <a:lnSpc>
                <a:spcPct val="150000"/>
              </a:lnSpc>
              <a:spcBef>
                <a:spcPts val="0"/>
              </a:spcBef>
              <a:spcAft>
                <a:spcPts val="0"/>
              </a:spcAft>
              <a:buSzPts val="1300"/>
              <a:buChar char="○"/>
            </a:pPr>
            <a:r>
              <a:rPr lang="en" sz="1300"/>
              <a:t>Through this she can change her capabilities </a:t>
            </a:r>
            <a:endParaRPr sz="1300"/>
          </a:p>
        </p:txBody>
      </p:sp>
      <p:pic>
        <p:nvPicPr>
          <p:cNvPr id="104" name="Google Shape;104;p15"/>
          <p:cNvPicPr preferRelativeResize="0"/>
          <p:nvPr/>
        </p:nvPicPr>
        <p:blipFill>
          <a:blip r:embed="rId3">
            <a:alphaModFix/>
          </a:blip>
          <a:stretch>
            <a:fillRect/>
          </a:stretch>
        </p:blipFill>
        <p:spPr>
          <a:xfrm>
            <a:off x="5963725" y="576150"/>
            <a:ext cx="3180275" cy="1698925"/>
          </a:xfrm>
          <a:prstGeom prst="rect">
            <a:avLst/>
          </a:prstGeom>
          <a:noFill/>
          <a:ln>
            <a:noFill/>
          </a:ln>
        </p:spPr>
      </p:pic>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Hot Dog Hands</a:t>
            </a:r>
            <a:endParaRPr/>
          </a:p>
        </p:txBody>
      </p:sp>
      <p:sp>
        <p:nvSpPr>
          <p:cNvPr id="111" name="Google Shape;111;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Performing the wrong action can result in strange results</a:t>
            </a:r>
            <a:endParaRPr/>
          </a:p>
          <a:p>
            <a:pPr indent="-311150" lvl="0" marL="457200" rtl="0" algn="l">
              <a:lnSpc>
                <a:spcPct val="150000"/>
              </a:lnSpc>
              <a:spcBef>
                <a:spcPts val="0"/>
              </a:spcBef>
              <a:spcAft>
                <a:spcPts val="0"/>
              </a:spcAft>
              <a:buSzPts val="1300"/>
              <a:buChar char="●"/>
            </a:pPr>
            <a:r>
              <a:rPr lang="en"/>
              <a:t>Evolutionary branch that results in hot dog hands</a:t>
            </a:r>
            <a:endParaRPr/>
          </a:p>
          <a:p>
            <a:pPr indent="0" lvl="0" marL="0" rtl="0" algn="l">
              <a:lnSpc>
                <a:spcPct val="150000"/>
              </a:lnSpc>
              <a:spcBef>
                <a:spcPts val="0"/>
              </a:spcBef>
              <a:spcAft>
                <a:spcPts val="0"/>
              </a:spcAft>
              <a:buNone/>
            </a:pPr>
            <a:r>
              <a:t/>
            </a:r>
            <a:endParaRPr/>
          </a:p>
        </p:txBody>
      </p:sp>
      <p:pic>
        <p:nvPicPr>
          <p:cNvPr id="112" name="Google Shape;112;p16"/>
          <p:cNvPicPr preferRelativeResize="0"/>
          <p:nvPr/>
        </p:nvPicPr>
        <p:blipFill>
          <a:blip r:embed="rId3">
            <a:alphaModFix/>
          </a:blip>
          <a:stretch>
            <a:fillRect/>
          </a:stretch>
        </p:blipFill>
        <p:spPr>
          <a:xfrm>
            <a:off x="78600" y="3239324"/>
            <a:ext cx="3385275" cy="1904175"/>
          </a:xfrm>
          <a:prstGeom prst="rect">
            <a:avLst/>
          </a:prstGeom>
          <a:noFill/>
          <a:ln>
            <a:noFill/>
          </a:ln>
        </p:spPr>
      </p:pic>
      <p:pic>
        <p:nvPicPr>
          <p:cNvPr id="113" name="Google Shape;113;p16"/>
          <p:cNvPicPr preferRelativeResize="0"/>
          <p:nvPr/>
        </p:nvPicPr>
        <p:blipFill>
          <a:blip r:embed="rId4">
            <a:alphaModFix/>
          </a:blip>
          <a:stretch>
            <a:fillRect/>
          </a:stretch>
        </p:blipFill>
        <p:spPr>
          <a:xfrm>
            <a:off x="5364183" y="1527900"/>
            <a:ext cx="3612192" cy="1974801"/>
          </a:xfrm>
          <a:prstGeom prst="rect">
            <a:avLst/>
          </a:prstGeom>
          <a:noFill/>
          <a:ln>
            <a:noFill/>
          </a:ln>
        </p:spPr>
      </p:pic>
      <p:sp>
        <p:nvSpPr>
          <p:cNvPr id="114" name="Google Shape;114;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7"/>
          <p:cNvPicPr preferRelativeResize="0"/>
          <p:nvPr/>
        </p:nvPicPr>
        <p:blipFill>
          <a:blip r:embed="rId3">
            <a:alphaModFix/>
          </a:blip>
          <a:stretch>
            <a:fillRect/>
          </a:stretch>
        </p:blipFill>
        <p:spPr>
          <a:xfrm>
            <a:off x="5924925" y="3533975"/>
            <a:ext cx="3219076" cy="1609526"/>
          </a:xfrm>
          <a:prstGeom prst="rect">
            <a:avLst/>
          </a:prstGeom>
          <a:noFill/>
          <a:ln>
            <a:noFill/>
          </a:ln>
        </p:spPr>
      </p:pic>
      <p:sp>
        <p:nvSpPr>
          <p:cNvPr id="120" name="Google Shape;12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Alpha-Verse</a:t>
            </a:r>
            <a:endParaRPr/>
          </a:p>
        </p:txBody>
      </p:sp>
      <p:sp>
        <p:nvSpPr>
          <p:cNvPr id="121" name="Google Shape;121;p17"/>
          <p:cNvSpPr txBox="1"/>
          <p:nvPr>
            <p:ph idx="1" type="body"/>
          </p:nvPr>
        </p:nvSpPr>
        <p:spPr>
          <a:xfrm>
            <a:off x="0" y="226362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Char char="●"/>
            </a:pPr>
            <a:r>
              <a:rPr lang="en"/>
              <a:t>All-knowing, all-powerful authority over </a:t>
            </a:r>
            <a:r>
              <a:rPr lang="en"/>
              <a:t>reality</a:t>
            </a:r>
            <a:r>
              <a:rPr lang="en"/>
              <a:t>-jumping</a:t>
            </a:r>
            <a:endParaRPr/>
          </a:p>
          <a:p>
            <a:pPr indent="-311150" lvl="0" marL="457200" rtl="0" algn="l">
              <a:lnSpc>
                <a:spcPct val="200000"/>
              </a:lnSpc>
              <a:spcBef>
                <a:spcPts val="0"/>
              </a:spcBef>
              <a:spcAft>
                <a:spcPts val="0"/>
              </a:spcAft>
              <a:buSzPts val="1300"/>
              <a:buChar char="●"/>
            </a:pPr>
            <a:r>
              <a:rPr lang="en"/>
              <a:t>Unlimited </a:t>
            </a:r>
            <a:r>
              <a:rPr lang="en"/>
              <a:t>surveillance</a:t>
            </a:r>
            <a:r>
              <a:rPr lang="en"/>
              <a:t> </a:t>
            </a:r>
            <a:endParaRPr/>
          </a:p>
          <a:p>
            <a:pPr indent="-311150" lvl="0" marL="457200" rtl="0" algn="l">
              <a:lnSpc>
                <a:spcPct val="200000"/>
              </a:lnSpc>
              <a:spcBef>
                <a:spcPts val="0"/>
              </a:spcBef>
              <a:spcAft>
                <a:spcPts val="0"/>
              </a:spcAft>
              <a:buSzPts val="1300"/>
              <a:buChar char="●"/>
            </a:pPr>
            <a:r>
              <a:rPr lang="en"/>
              <a:t>Track infinite ‘lifepaths’</a:t>
            </a:r>
            <a:endParaRPr/>
          </a:p>
          <a:p>
            <a:pPr indent="-311150" lvl="0" marL="457200" rtl="0" algn="l">
              <a:lnSpc>
                <a:spcPct val="200000"/>
              </a:lnSpc>
              <a:spcBef>
                <a:spcPts val="0"/>
              </a:spcBef>
              <a:spcAft>
                <a:spcPts val="0"/>
              </a:spcAft>
              <a:buSzPts val="1300"/>
              <a:buChar char="●"/>
            </a:pPr>
            <a:r>
              <a:rPr lang="en"/>
              <a:t>Centralized power with lack of </a:t>
            </a:r>
            <a:r>
              <a:rPr lang="en"/>
              <a:t>transparency</a:t>
            </a:r>
            <a:r>
              <a:rPr lang="en"/>
              <a:t>/oversight</a:t>
            </a:r>
            <a:endParaRPr/>
          </a:p>
          <a:p>
            <a:pPr indent="-311150" lvl="0" marL="457200" rtl="0" algn="l">
              <a:lnSpc>
                <a:spcPct val="200000"/>
              </a:lnSpc>
              <a:spcBef>
                <a:spcPts val="0"/>
              </a:spcBef>
              <a:spcAft>
                <a:spcPts val="0"/>
              </a:spcAft>
              <a:buSzPts val="1300"/>
              <a:buChar char="●"/>
            </a:pPr>
            <a:r>
              <a:rPr lang="en"/>
              <a:t>The original multiverse, all multiverses split off of this one</a:t>
            </a:r>
            <a:endParaRPr/>
          </a:p>
        </p:txBody>
      </p:sp>
      <p:sp>
        <p:nvSpPr>
          <p:cNvPr id="122" name="Google Shape;122;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23" name="Google Shape;123;p17"/>
          <p:cNvSpPr txBox="1"/>
          <p:nvPr/>
        </p:nvSpPr>
        <p:spPr>
          <a:xfrm>
            <a:off x="5924925" y="3254375"/>
            <a:ext cx="32190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Alpha Waymond</a:t>
            </a:r>
            <a:endParaRPr sz="1300">
              <a:solidFill>
                <a:schemeClr val="accent1"/>
              </a:solidFill>
              <a:latin typeface="Lato"/>
              <a:ea typeface="Lato"/>
              <a:cs typeface="Lato"/>
              <a:sym typeface="Lato"/>
            </a:endParaRPr>
          </a:p>
        </p:txBody>
      </p:sp>
      <p:pic>
        <p:nvPicPr>
          <p:cNvPr id="124" name="Google Shape;124;p17"/>
          <p:cNvPicPr preferRelativeResize="0"/>
          <p:nvPr/>
        </p:nvPicPr>
        <p:blipFill>
          <a:blip r:embed="rId4">
            <a:alphaModFix/>
          </a:blip>
          <a:stretch>
            <a:fillRect/>
          </a:stretch>
        </p:blipFill>
        <p:spPr>
          <a:xfrm>
            <a:off x="5925000" y="941926"/>
            <a:ext cx="3219000" cy="2255963"/>
          </a:xfrm>
          <a:prstGeom prst="rect">
            <a:avLst/>
          </a:prstGeom>
          <a:noFill/>
          <a:ln>
            <a:noFill/>
          </a:ln>
        </p:spPr>
      </p:pic>
      <p:sp>
        <p:nvSpPr>
          <p:cNvPr id="125" name="Google Shape;125;p17"/>
          <p:cNvSpPr txBox="1"/>
          <p:nvPr/>
        </p:nvSpPr>
        <p:spPr>
          <a:xfrm>
            <a:off x="5925000" y="662325"/>
            <a:ext cx="32190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Lato"/>
                <a:ea typeface="Lato"/>
                <a:cs typeface="Lato"/>
                <a:sym typeface="Lato"/>
              </a:rPr>
              <a:t>Regular </a:t>
            </a:r>
            <a:r>
              <a:rPr lang="en" sz="1300">
                <a:solidFill>
                  <a:schemeClr val="accent1"/>
                </a:solidFill>
                <a:latin typeface="Lato"/>
                <a:ea typeface="Lato"/>
                <a:cs typeface="Lato"/>
                <a:sym typeface="Lato"/>
              </a:rPr>
              <a:t>Waymond</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Jobu Tupaki</a:t>
            </a:r>
            <a:endParaRPr/>
          </a:p>
        </p:txBody>
      </p:sp>
      <p:sp>
        <p:nvSpPr>
          <p:cNvPr id="131" name="Google Shape;131;p18"/>
          <p:cNvSpPr txBox="1"/>
          <p:nvPr>
            <p:ph idx="1" type="body"/>
          </p:nvPr>
        </p:nvSpPr>
        <p:spPr>
          <a:xfrm>
            <a:off x="249125" y="1938775"/>
            <a:ext cx="52299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Jobu Tupaki is the main antagonist of the film</a:t>
            </a:r>
            <a:endParaRPr/>
          </a:p>
          <a:p>
            <a:pPr indent="-311150" lvl="0" marL="457200" rtl="0" algn="l">
              <a:lnSpc>
                <a:spcPct val="150000"/>
              </a:lnSpc>
              <a:spcBef>
                <a:spcPts val="0"/>
              </a:spcBef>
              <a:spcAft>
                <a:spcPts val="0"/>
              </a:spcAft>
              <a:buSzPts val="1300"/>
              <a:buChar char="●"/>
            </a:pPr>
            <a:r>
              <a:rPr lang="en"/>
              <a:t>Mind permanently fractured after being pushed too hard to travel multiverses</a:t>
            </a:r>
            <a:endParaRPr/>
          </a:p>
          <a:p>
            <a:pPr indent="-311150" lvl="0" marL="457200" rtl="0" algn="l">
              <a:lnSpc>
                <a:spcPct val="150000"/>
              </a:lnSpc>
              <a:spcBef>
                <a:spcPts val="0"/>
              </a:spcBef>
              <a:spcAft>
                <a:spcPts val="0"/>
              </a:spcAft>
              <a:buSzPts val="1300"/>
              <a:buChar char="●"/>
            </a:pPr>
            <a:r>
              <a:rPr lang="en"/>
              <a:t>Motives are unclear </a:t>
            </a:r>
            <a:r>
              <a:rPr lang="en"/>
              <a:t>beyond</a:t>
            </a:r>
            <a:r>
              <a:rPr lang="en"/>
              <a:t> a drive for total universal destruction</a:t>
            </a:r>
            <a:endParaRPr/>
          </a:p>
          <a:p>
            <a:pPr indent="-311150" lvl="0" marL="457200" rtl="0" algn="l">
              <a:lnSpc>
                <a:spcPct val="150000"/>
              </a:lnSpc>
              <a:spcBef>
                <a:spcPts val="0"/>
              </a:spcBef>
              <a:spcAft>
                <a:spcPts val="0"/>
              </a:spcAft>
              <a:buSzPts val="1300"/>
              <a:buChar char="●"/>
            </a:pPr>
            <a:r>
              <a:rPr lang="en"/>
              <a:t>Can manipulate reality to her will</a:t>
            </a:r>
            <a:endParaRPr/>
          </a:p>
          <a:p>
            <a:pPr indent="-311150" lvl="0" marL="457200" rtl="0" algn="l">
              <a:lnSpc>
                <a:spcPct val="150000"/>
              </a:lnSpc>
              <a:spcBef>
                <a:spcPts val="0"/>
              </a:spcBef>
              <a:spcAft>
                <a:spcPts val="0"/>
              </a:spcAft>
              <a:buSzPts val="1300"/>
              <a:buChar char="●"/>
            </a:pPr>
            <a:r>
              <a:rPr lang="en"/>
              <a:t>Personifies nihilism in the face of all the universes possibilities</a:t>
            </a:r>
            <a:endParaRPr/>
          </a:p>
        </p:txBody>
      </p:sp>
      <p:sp>
        <p:nvSpPr>
          <p:cNvPr id="132" name="Google Shape;132;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1A1A1A"/>
                </a:solidFill>
              </a:rPr>
              <a:t>‹#›</a:t>
            </a:fld>
            <a:endParaRPr>
              <a:solidFill>
                <a:srgbClr val="1A1A1A"/>
              </a:solidFill>
            </a:endParaRPr>
          </a:p>
        </p:txBody>
      </p:sp>
      <p:pic>
        <p:nvPicPr>
          <p:cNvPr id="133" name="Google Shape;133;p18"/>
          <p:cNvPicPr preferRelativeResize="0"/>
          <p:nvPr/>
        </p:nvPicPr>
        <p:blipFill>
          <a:blip r:embed="rId3">
            <a:alphaModFix/>
          </a:blip>
          <a:stretch>
            <a:fillRect/>
          </a:stretch>
        </p:blipFill>
        <p:spPr>
          <a:xfrm>
            <a:off x="5479027" y="2053787"/>
            <a:ext cx="3605851" cy="203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0" y="505175"/>
            <a:ext cx="9144003" cy="4638326"/>
          </a:xfrm>
          <a:prstGeom prst="rect">
            <a:avLst/>
          </a:prstGeom>
          <a:noFill/>
          <a:ln>
            <a:noFill/>
          </a:ln>
        </p:spPr>
      </p:pic>
      <p:sp>
        <p:nvSpPr>
          <p:cNvPr id="139" name="Google Shape;139;p19"/>
          <p:cNvSpPr txBox="1"/>
          <p:nvPr>
            <p:ph idx="12" type="sldNum"/>
          </p:nvPr>
        </p:nvSpPr>
        <p:spPr>
          <a:xfrm rot="-1153056">
            <a:off x="3846085" y="3515363"/>
            <a:ext cx="548675" cy="393646"/>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Everywhere</a:t>
            </a:r>
            <a:endParaRPr/>
          </a:p>
        </p:txBody>
      </p:sp>
      <p:sp>
        <p:nvSpPr>
          <p:cNvPr id="145" name="Google Shape;145;p20"/>
          <p:cNvSpPr txBox="1"/>
          <p:nvPr>
            <p:ph idx="1" type="body"/>
          </p:nvPr>
        </p:nvSpPr>
        <p:spPr>
          <a:xfrm>
            <a:off x="249125" y="1938775"/>
            <a:ext cx="66132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Evelyn jumps through multiverse after multiverse, confronting her alternate possibilities                           </a:t>
            </a:r>
            <a:endParaRPr/>
          </a:p>
          <a:p>
            <a:pPr indent="-311150" lvl="0" marL="457200" rtl="0" algn="l">
              <a:lnSpc>
                <a:spcPct val="150000"/>
              </a:lnSpc>
              <a:spcBef>
                <a:spcPts val="0"/>
              </a:spcBef>
              <a:spcAft>
                <a:spcPts val="0"/>
              </a:spcAft>
              <a:buSzPts val="1300"/>
              <a:buChar char="●"/>
            </a:pPr>
            <a:r>
              <a:rPr lang="en"/>
              <a:t>Evelyn tries to make things right with Jobu</a:t>
            </a:r>
            <a:endParaRPr/>
          </a:p>
          <a:p>
            <a:pPr indent="-311150" lvl="0" marL="457200" rtl="0" algn="l">
              <a:lnSpc>
                <a:spcPct val="150000"/>
              </a:lnSpc>
              <a:spcBef>
                <a:spcPts val="0"/>
              </a:spcBef>
              <a:spcAft>
                <a:spcPts val="0"/>
              </a:spcAft>
              <a:buSzPts val="1300"/>
              <a:buChar char="●"/>
            </a:pPr>
            <a:r>
              <a:rPr lang="en"/>
              <a:t>They’re rocks for a little while</a:t>
            </a:r>
            <a:endParaRPr/>
          </a:p>
        </p:txBody>
      </p:sp>
      <p:pic>
        <p:nvPicPr>
          <p:cNvPr id="146" name="Google Shape;146;p20"/>
          <p:cNvPicPr preferRelativeResize="0"/>
          <p:nvPr/>
        </p:nvPicPr>
        <p:blipFill rotWithShape="1">
          <a:blip r:embed="rId3">
            <a:alphaModFix/>
          </a:blip>
          <a:srcRect b="0" l="17753" r="22146" t="0"/>
          <a:stretch/>
        </p:blipFill>
        <p:spPr>
          <a:xfrm>
            <a:off x="249125" y="3447025"/>
            <a:ext cx="2304924" cy="1581975"/>
          </a:xfrm>
          <a:prstGeom prst="rect">
            <a:avLst/>
          </a:prstGeom>
          <a:noFill/>
          <a:ln>
            <a:noFill/>
          </a:ln>
        </p:spPr>
      </p:pic>
      <p:pic>
        <p:nvPicPr>
          <p:cNvPr id="147" name="Google Shape;147;p20"/>
          <p:cNvPicPr preferRelativeResize="0"/>
          <p:nvPr/>
        </p:nvPicPr>
        <p:blipFill>
          <a:blip r:embed="rId4">
            <a:alphaModFix/>
          </a:blip>
          <a:stretch>
            <a:fillRect/>
          </a:stretch>
        </p:blipFill>
        <p:spPr>
          <a:xfrm>
            <a:off x="6773325" y="489950"/>
            <a:ext cx="2370676" cy="4653549"/>
          </a:xfrm>
          <a:prstGeom prst="rect">
            <a:avLst/>
          </a:prstGeom>
          <a:noFill/>
          <a:ln>
            <a:noFill/>
          </a:ln>
        </p:spPr>
      </p:pic>
      <p:sp>
        <p:nvSpPr>
          <p:cNvPr id="148" name="Google Shape;148;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at Once</a:t>
            </a:r>
            <a:endParaRPr/>
          </a:p>
        </p:txBody>
      </p:sp>
      <p:sp>
        <p:nvSpPr>
          <p:cNvPr id="154" name="Google Shape;154;p21"/>
          <p:cNvSpPr txBox="1"/>
          <p:nvPr>
            <p:ph idx="1" type="body"/>
          </p:nvPr>
        </p:nvSpPr>
        <p:spPr>
          <a:xfrm>
            <a:off x="58975" y="2018875"/>
            <a:ext cx="62976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Evelyn tries to make things right with Jobu Tupaki and Waymond</a:t>
            </a:r>
            <a:endParaRPr/>
          </a:p>
          <a:p>
            <a:pPr indent="-311150" lvl="0" marL="457200" rtl="0" algn="l">
              <a:lnSpc>
                <a:spcPct val="150000"/>
              </a:lnSpc>
              <a:spcBef>
                <a:spcPts val="0"/>
              </a:spcBef>
              <a:spcAft>
                <a:spcPts val="0"/>
              </a:spcAft>
              <a:buSzPts val="1300"/>
              <a:buChar char="●"/>
            </a:pPr>
            <a:r>
              <a:rPr lang="en"/>
              <a:t>While things don't fully resolve, they commit to getting through the challenges together</a:t>
            </a:r>
            <a:endParaRPr/>
          </a:p>
          <a:p>
            <a:pPr indent="-311150" lvl="0" marL="457200" rtl="0" algn="l">
              <a:lnSpc>
                <a:spcPct val="150000"/>
              </a:lnSpc>
              <a:spcBef>
                <a:spcPts val="0"/>
              </a:spcBef>
              <a:spcAft>
                <a:spcPts val="0"/>
              </a:spcAft>
              <a:buSzPts val="1300"/>
              <a:buChar char="●"/>
            </a:pPr>
            <a:r>
              <a:rPr lang="en"/>
              <a:t>Evelyn and Waymond Kiss</a:t>
            </a:r>
            <a:endParaRPr/>
          </a:p>
          <a:p>
            <a:pPr indent="-311150" lvl="0" marL="457200" rtl="0" algn="l">
              <a:lnSpc>
                <a:spcPct val="150000"/>
              </a:lnSpc>
              <a:spcBef>
                <a:spcPts val="0"/>
              </a:spcBef>
              <a:spcAft>
                <a:spcPts val="0"/>
              </a:spcAft>
              <a:buSzPts val="1300"/>
              <a:buChar char="●"/>
            </a:pPr>
            <a:r>
              <a:rPr lang="en"/>
              <a:t>Tax audit goes better</a:t>
            </a:r>
            <a:endParaRPr/>
          </a:p>
        </p:txBody>
      </p:sp>
      <p:pic>
        <p:nvPicPr>
          <p:cNvPr id="155" name="Google Shape;155;p21"/>
          <p:cNvPicPr preferRelativeResize="0"/>
          <p:nvPr/>
        </p:nvPicPr>
        <p:blipFill>
          <a:blip r:embed="rId3">
            <a:alphaModFix/>
          </a:blip>
          <a:stretch>
            <a:fillRect/>
          </a:stretch>
        </p:blipFill>
        <p:spPr>
          <a:xfrm>
            <a:off x="6766825" y="489775"/>
            <a:ext cx="2377175" cy="4653675"/>
          </a:xfrm>
          <a:prstGeom prst="rect">
            <a:avLst/>
          </a:prstGeom>
          <a:noFill/>
          <a:ln>
            <a:noFill/>
          </a:ln>
        </p:spPr>
      </p:pic>
      <p:sp>
        <p:nvSpPr>
          <p:cNvPr id="156" name="Google Shape;156;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